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57" r:id="rId1"/>
  </p:sldMasterIdLst>
  <p:notesMasterIdLst>
    <p:notesMasterId r:id="rId8"/>
  </p:notesMasterIdLst>
  <p:sldIdLst>
    <p:sldId id="256" r:id="rId2"/>
    <p:sldId id="350" r:id="rId3"/>
    <p:sldId id="257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">
          <p15:clr>
            <a:srgbClr val="A4A3A4"/>
          </p15:clr>
        </p15:guide>
        <p15:guide id="2" orient="horz" pos="4150">
          <p15:clr>
            <a:srgbClr val="A4A3A4"/>
          </p15:clr>
        </p15:guide>
        <p15:guide id="3" orient="horz" pos="927">
          <p15:clr>
            <a:srgbClr val="A4A3A4"/>
          </p15:clr>
        </p15:guide>
        <p15:guide id="4" pos="291">
          <p15:clr>
            <a:srgbClr val="A4A3A4"/>
          </p15:clr>
        </p15:guide>
        <p15:guide id="5" pos="2880">
          <p15:clr>
            <a:srgbClr val="A4A3A4"/>
          </p15:clr>
        </p15:guide>
        <p15:guide id="6" pos="547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 Rowley" initials="SCR" lastIdx="1" clrIdx="0"/>
  <p:cmAuthor id="1" name="César Reyes" initials="CR" lastIdx="1" clrIdx="1"/>
  <p:cmAuthor id="2" name="César Reyes" initials="CR [2]" lastIdx="1" clrIdx="2"/>
  <p:cmAuthor id="3" name="César Reyes" initials="CR [3]" lastIdx="1" clrIdx="3"/>
  <p:cmAuthor id="4" name="César Reyes" initials="CR [4]" lastIdx="1" clrIdx="4"/>
  <p:cmAuthor id="5" name="César Reyes" initials="CR [5]" lastIdx="1" clrIdx="5"/>
  <p:cmAuthor id="6" name="César Reyes" initials="CR [6]" lastIdx="1" clrIdx="6"/>
  <p:cmAuthor id="7" name="César Reyes" initials="CR [7]" lastIdx="1" clrIdx="7"/>
  <p:cmAuthor id="8" name="César Reyes" initials="CR [4] [2]" lastIdx="1" clrIdx="8"/>
  <p:cmAuthor id="9" name="César Reyes" initials="CR [5] [2]" lastIdx="1" clrIdx="9"/>
  <p:cmAuthor id="10" name="César Reyes" initials="CR [6] [2]" lastIdx="1" clrIdx="10"/>
  <p:cmAuthor id="11" name="César Reyes" initials="CR [7] [2]" lastIdx="1" clrIdx="11"/>
  <p:cmAuthor id="12" name="César Reyes" initials="CR [4] [3]" lastIdx="1" clrIdx="12"/>
  <p:cmAuthor id="13" name="César Reyes" initials="CR [5] [3]" lastIdx="1" clrIdx="13"/>
  <p:cmAuthor id="14" name="César Reyes" initials="CR [6] [3]" lastIdx="1" clrIdx="14"/>
  <p:cmAuthor id="15" name="César Reyes" initials="CR [7] [3]" lastIdx="1" clrIdx="15"/>
  <p:cmAuthor id="16" name="César Reyes" initials="CR [8]" lastIdx="1" clrIdx="16"/>
  <p:cmAuthor id="17" name="César Reyes" initials="CR [9]" lastIdx="1" clrIdx="17"/>
  <p:cmAuthor id="18" name="César Reyes" initials="CR [10]" lastIdx="1" clrIdx="18"/>
  <p:cmAuthor id="19" name="Kusyk, Doug" initials="KD" lastIdx="4" clrIdx="19">
    <p:extLst>
      <p:ext uri="{19B8F6BF-5375-455C-9EA6-DF929625EA0E}">
        <p15:presenceInfo xmlns:p15="http://schemas.microsoft.com/office/powerpoint/2012/main" userId="S-1-5-21-400835661-740889916-1093625069-146141" providerId="AD"/>
      </p:ext>
    </p:extLst>
  </p:cmAuthor>
  <p:cmAuthor id="20" name="Microsoft Office User" initials="MOU" lastIdx="7" clrIdx="2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CF"/>
    <a:srgbClr val="60B0D1"/>
    <a:srgbClr val="8183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2353" autoAdjust="0"/>
    <p:restoredTop sz="95332" autoAdjust="0"/>
  </p:normalViewPr>
  <p:slideViewPr>
    <p:cSldViewPr snapToGrid="0" showGuides="1">
      <p:cViewPr varScale="1">
        <p:scale>
          <a:sx n="114" d="100"/>
          <a:sy n="114" d="100"/>
        </p:scale>
        <p:origin x="2214" y="102"/>
      </p:cViewPr>
      <p:guideLst>
        <p:guide orient="horz" pos="100"/>
        <p:guide orient="horz" pos="4150"/>
        <p:guide orient="horz" pos="927"/>
        <p:guide pos="291"/>
        <p:guide pos="2880"/>
        <p:guide pos="54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C77946-83D0-43CC-AE51-7A8123D141C8}" type="datetimeFigureOut">
              <a:rPr lang="en-US" smtClean="0"/>
              <a:t>2/6/2021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EB9A6D-9CC2-438F-8551-6390DD69E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54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9143999" cy="6858000"/>
          </a:xfrm>
          <a:prstGeom prst="rect">
            <a:avLst/>
          </a:prstGeom>
          <a:solidFill>
            <a:srgbClr val="26678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pic>
        <p:nvPicPr>
          <p:cNvPr id="7" name="Picture 6" descr="Trans_Canyon_Logo_REVER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8852" y="5572407"/>
            <a:ext cx="1706297" cy="752193"/>
          </a:xfrm>
          <a:prstGeom prst="rect">
            <a:avLst/>
          </a:prstGeom>
        </p:spPr>
      </p:pic>
      <p:pic>
        <p:nvPicPr>
          <p:cNvPr id="10" name="Picture 9" descr="newPPT-01.png"/>
          <p:cNvPicPr>
            <a:picLocks noChangeAspect="1"/>
          </p:cNvPicPr>
          <p:nvPr userDrawn="1"/>
        </p:nvPicPr>
        <p:blipFill rotWithShape="1">
          <a:blip r:embed="rId3">
            <a:alphaModFix amt="6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1181"/>
          <a:stretch/>
        </p:blipFill>
        <p:spPr>
          <a:xfrm>
            <a:off x="-1" y="0"/>
            <a:ext cx="4687493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58975"/>
            <a:ext cx="7772400" cy="14700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Name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29707"/>
            <a:ext cx="6400800" cy="1197371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 Name</a:t>
            </a:r>
            <a:br>
              <a:rPr lang="en-US" dirty="0"/>
            </a:b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84012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6543"/>
            <a:ext cx="8229600" cy="4858057"/>
          </a:xfrm>
        </p:spPr>
        <p:txBody>
          <a:bodyPr>
            <a:noAutofit/>
          </a:bodyPr>
          <a:lstStyle>
            <a:lvl1pPr>
              <a:buClr>
                <a:schemeClr val="tx2"/>
              </a:buClr>
              <a:defRPr sz="1600"/>
            </a:lvl1pPr>
            <a:lvl2pPr>
              <a:buClr>
                <a:schemeClr val="tx2"/>
              </a:buClr>
              <a:defRPr sz="1400"/>
            </a:lvl2pPr>
            <a:lvl3pPr>
              <a:buClr>
                <a:schemeClr val="tx2"/>
              </a:buClr>
              <a:defRPr sz="1200"/>
            </a:lvl3pPr>
            <a:lvl4pPr>
              <a:buClr>
                <a:schemeClr val="tx2"/>
              </a:buClr>
              <a:defRPr sz="1200"/>
            </a:lvl4pPr>
            <a:lvl5pPr>
              <a:buClr>
                <a:schemeClr val="tx2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Trans_Canyon_Logo_REVER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460" y="330757"/>
            <a:ext cx="1010691" cy="4455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90"/>
            <a:ext cx="6975236" cy="101197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1197241"/>
            <a:ext cx="8229598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Trans_Canyon_Logo_2C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052" y="547156"/>
            <a:ext cx="1136307" cy="500922"/>
          </a:xfrm>
          <a:prstGeom prst="rect">
            <a:avLst/>
          </a:prstGeom>
        </p:spPr>
      </p:pic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585290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5D87FAF7-392B-5B4B-9C18-EB5457432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6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ewPPT-02.png"/>
          <p:cNvPicPr>
            <a:picLocks noChangeAspect="1"/>
          </p:cNvPicPr>
          <p:nvPr userDrawn="1"/>
        </p:nvPicPr>
        <p:blipFill rotWithShape="1">
          <a:blip r:embed="rId2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28"/>
          <a:stretch/>
        </p:blipFill>
        <p:spPr>
          <a:xfrm>
            <a:off x="0" y="0"/>
            <a:ext cx="46592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58975"/>
            <a:ext cx="7772400" cy="1470025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>
              <a:defRPr sz="3200" baseline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Break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429707"/>
            <a:ext cx="6400800" cy="1197371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Break Subtitle</a:t>
            </a:r>
          </a:p>
        </p:txBody>
      </p:sp>
      <p:sp>
        <p:nvSpPr>
          <p:cNvPr id="14" name="Slide Number Placeholder 4"/>
          <p:cNvSpPr txBox="1">
            <a:spLocks/>
          </p:cNvSpPr>
          <p:nvPr userDrawn="1"/>
        </p:nvSpPr>
        <p:spPr>
          <a:xfrm>
            <a:off x="3506788" y="6537325"/>
            <a:ext cx="2133600" cy="18415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Confidential &amp; Proprietary</a:t>
            </a:r>
          </a:p>
        </p:txBody>
      </p:sp>
      <p:pic>
        <p:nvPicPr>
          <p:cNvPr id="10" name="Picture 9" descr="Trans_Canyon_Logo_2C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401" y="5602313"/>
            <a:ext cx="1663667" cy="733400"/>
          </a:xfrm>
          <a:prstGeom prst="rect">
            <a:avLst/>
          </a:prstGeom>
        </p:spPr>
      </p:pic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3506788" y="6591250"/>
            <a:ext cx="2133600" cy="18415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>
                <a:solidFill>
                  <a:schemeClr val="bg2"/>
                </a:solidFill>
                <a:latin typeface="Arial"/>
                <a:cs typeface="Arial"/>
              </a:rPr>
              <a:t>Confidential &amp; Proprietary</a:t>
            </a:r>
          </a:p>
        </p:txBody>
      </p:sp>
    </p:spTree>
    <p:extLst>
      <p:ext uri="{BB962C8B-B14F-4D97-AF65-F5344CB8AC3E}">
        <p14:creationId xmlns:p14="http://schemas.microsoft.com/office/powerpoint/2010/main" val="87597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rans_Canyon_Logo_REVER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460" y="330757"/>
            <a:ext cx="1010691" cy="4455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90"/>
            <a:ext cx="6975236" cy="101197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1197241"/>
            <a:ext cx="8229598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Trans_Canyon_Logo_2C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052" y="547156"/>
            <a:ext cx="1136307" cy="500922"/>
          </a:xfrm>
          <a:prstGeom prst="rect">
            <a:avLst/>
          </a:prstGeom>
        </p:spPr>
      </p:pic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585290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5D87FAF7-392B-5B4B-9C18-EB5457432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08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rans_Canyon_Logo_REVER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460" y="330757"/>
            <a:ext cx="1010691" cy="4455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90"/>
            <a:ext cx="6975236" cy="101197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1197241"/>
            <a:ext cx="8229598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Trans_Canyon_Logo_2C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052" y="547156"/>
            <a:ext cx="1136307" cy="500922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sz="half" idx="10"/>
          </p:nvPr>
        </p:nvSpPr>
        <p:spPr>
          <a:xfrm>
            <a:off x="457198" y="1466543"/>
            <a:ext cx="4734851" cy="486917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645148" y="1466543"/>
            <a:ext cx="3041650" cy="233404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645148" y="4001671"/>
            <a:ext cx="3041650" cy="233404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585290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5D87FAF7-392B-5B4B-9C18-EB5457432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38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rans_Canyon_Logo_REVER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460" y="330757"/>
            <a:ext cx="1010691" cy="4455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90"/>
            <a:ext cx="6975236" cy="101197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1197241"/>
            <a:ext cx="8229598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Trans_Canyon_Logo_2C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052" y="547156"/>
            <a:ext cx="1136307" cy="500922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784725" y="1466543"/>
            <a:ext cx="3902075" cy="4869170"/>
          </a:xfrm>
        </p:spPr>
        <p:txBody>
          <a:bodyPr>
            <a:noAutofit/>
          </a:bodyPr>
          <a:lstStyle>
            <a:lvl1pPr>
              <a:buClr>
                <a:schemeClr val="tx2"/>
              </a:buClr>
              <a:defRPr sz="1800"/>
            </a:lvl1pPr>
            <a:lvl2pPr>
              <a:buClr>
                <a:schemeClr val="tx2"/>
              </a:buClr>
              <a:defRPr sz="1600"/>
            </a:lvl2pPr>
            <a:lvl3pPr>
              <a:buClr>
                <a:schemeClr val="tx2"/>
              </a:buClr>
              <a:defRPr sz="1400"/>
            </a:lvl3pPr>
            <a:lvl4pPr>
              <a:buClr>
                <a:schemeClr val="tx2"/>
              </a:buClr>
              <a:defRPr sz="1200"/>
            </a:lvl4pPr>
            <a:lvl5pPr>
              <a:buClr>
                <a:schemeClr val="tx2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457200" y="1466543"/>
            <a:ext cx="3902075" cy="4869170"/>
          </a:xfrm>
        </p:spPr>
        <p:txBody>
          <a:bodyPr>
            <a:noAutofit/>
          </a:bodyPr>
          <a:lstStyle>
            <a:lvl1pPr>
              <a:buClr>
                <a:schemeClr val="tx2"/>
              </a:buClr>
              <a:defRPr sz="1800"/>
            </a:lvl1pPr>
            <a:lvl2pPr>
              <a:buClr>
                <a:schemeClr val="tx2"/>
              </a:buClr>
              <a:defRPr sz="1600"/>
            </a:lvl2pPr>
            <a:lvl3pPr>
              <a:buClr>
                <a:schemeClr val="tx2"/>
              </a:buClr>
              <a:defRPr sz="1400"/>
            </a:lvl3pPr>
            <a:lvl4pPr>
              <a:buClr>
                <a:schemeClr val="tx2"/>
              </a:buClr>
              <a:defRPr sz="1200"/>
            </a:lvl4pPr>
            <a:lvl5pPr>
              <a:buClr>
                <a:schemeClr val="tx2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585290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5D87FAF7-392B-5B4B-9C18-EB5457432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7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nner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rans_Canyon_Logo_REVER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460" y="330757"/>
            <a:ext cx="1010691" cy="4455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90"/>
            <a:ext cx="6975236" cy="1011976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1197241"/>
            <a:ext cx="8229598" cy="0"/>
          </a:xfrm>
          <a:prstGeom prst="line">
            <a:avLst/>
          </a:prstGeom>
          <a:ln w="1270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Trans_Canyon_Logo_2C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052" y="547156"/>
            <a:ext cx="1136307" cy="500922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784725" y="1916832"/>
            <a:ext cx="3902075" cy="4418880"/>
          </a:xfrm>
        </p:spPr>
        <p:txBody>
          <a:bodyPr>
            <a:noAutofit/>
          </a:bodyPr>
          <a:lstStyle>
            <a:lvl1pPr>
              <a:buClr>
                <a:schemeClr val="tx2"/>
              </a:buClr>
              <a:defRPr sz="1800"/>
            </a:lvl1pPr>
            <a:lvl2pPr>
              <a:buClr>
                <a:schemeClr val="tx2"/>
              </a:buClr>
              <a:defRPr sz="1600"/>
            </a:lvl2pPr>
            <a:lvl3pPr>
              <a:buClr>
                <a:schemeClr val="tx2"/>
              </a:buClr>
              <a:defRPr sz="1400"/>
            </a:lvl3pPr>
            <a:lvl4pPr>
              <a:buClr>
                <a:schemeClr val="tx2"/>
              </a:buClr>
              <a:defRPr sz="1200"/>
            </a:lvl4pPr>
            <a:lvl5pPr>
              <a:buClr>
                <a:schemeClr val="tx2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457200" y="1916832"/>
            <a:ext cx="3902075" cy="4418880"/>
          </a:xfrm>
        </p:spPr>
        <p:txBody>
          <a:bodyPr>
            <a:noAutofit/>
          </a:bodyPr>
          <a:lstStyle>
            <a:lvl1pPr>
              <a:buClr>
                <a:schemeClr val="tx2"/>
              </a:buClr>
              <a:defRPr sz="1800"/>
            </a:lvl1pPr>
            <a:lvl2pPr>
              <a:buClr>
                <a:schemeClr val="tx2"/>
              </a:buClr>
              <a:defRPr sz="1600"/>
            </a:lvl2pPr>
            <a:lvl3pPr>
              <a:buClr>
                <a:schemeClr val="tx2"/>
              </a:buClr>
              <a:defRPr sz="1400"/>
            </a:lvl3pPr>
            <a:lvl4pPr>
              <a:buClr>
                <a:schemeClr val="tx2"/>
              </a:buClr>
              <a:defRPr sz="1200"/>
            </a:lvl4pPr>
            <a:lvl5pPr>
              <a:buClr>
                <a:schemeClr val="tx2"/>
              </a:buCl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585290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5D87FAF7-392B-5B4B-9C18-EB5457432B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464773"/>
            <a:ext cx="3904488" cy="360511"/>
          </a:xfrm>
          <a:solidFill>
            <a:schemeClr val="tx2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Banner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784725" y="1464773"/>
            <a:ext cx="3905461" cy="360511"/>
          </a:xfrm>
          <a:solidFill>
            <a:schemeClr val="tx2"/>
          </a:solidFill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Banner Title</a:t>
            </a:r>
          </a:p>
        </p:txBody>
      </p:sp>
    </p:spTree>
    <p:extLst>
      <p:ext uri="{BB962C8B-B14F-4D97-AF65-F5344CB8AC3E}">
        <p14:creationId xmlns:p14="http://schemas.microsoft.com/office/powerpoint/2010/main" val="130355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87FAF7-392B-5B4B-9C18-EB5457432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7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66543"/>
            <a:ext cx="8229600" cy="4858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47690"/>
            <a:ext cx="6862509" cy="10119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585290"/>
            <a:ext cx="2133600" cy="184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fld id="{5D87FAF7-392B-5B4B-9C18-EB5457432B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1" r:id="rId2"/>
    <p:sldLayoutId id="2147483682" r:id="rId3"/>
    <p:sldLayoutId id="2147483684" r:id="rId4"/>
    <p:sldLayoutId id="2147483687" r:id="rId5"/>
    <p:sldLayoutId id="2147483688" r:id="rId6"/>
    <p:sldLayoutId id="2147483690" r:id="rId7"/>
    <p:sldLayoutId id="2147483689" r:id="rId8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/>
          <a:ea typeface="Verdana" pitchFamily="34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228600" indent="-228600" algn="l" defTabSz="457200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 typeface="Arial" charset="0"/>
        <a:buChar char="•"/>
        <a:defRPr sz="1600" i="0" kern="1200">
          <a:solidFill>
            <a:schemeClr val="tx1"/>
          </a:solidFill>
          <a:latin typeface="Arial"/>
          <a:ea typeface="Verdana" pitchFamily="34" charset="0"/>
          <a:cs typeface="Arial"/>
        </a:defRPr>
      </a:lvl1pPr>
      <a:lvl2pPr marL="457200" indent="-228600" algn="l" defTabSz="457200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 typeface="Arial" charset="0"/>
        <a:buChar char="–"/>
        <a:defRPr sz="1400" i="0" kern="1200">
          <a:solidFill>
            <a:schemeClr val="tx1"/>
          </a:solidFill>
          <a:latin typeface="Arial"/>
          <a:ea typeface="Verdana" pitchFamily="34" charset="0"/>
          <a:cs typeface="Arial"/>
        </a:defRPr>
      </a:lvl2pPr>
      <a:lvl3pPr marL="685800" indent="-228600" algn="l" defTabSz="457200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 typeface="Arial" charset="0"/>
        <a:buChar char="•"/>
        <a:defRPr sz="1200" i="0" kern="1200">
          <a:solidFill>
            <a:schemeClr val="tx1"/>
          </a:solidFill>
          <a:latin typeface="Arial"/>
          <a:ea typeface="Verdana" pitchFamily="34" charset="0"/>
          <a:cs typeface="Arial"/>
        </a:defRPr>
      </a:lvl3pPr>
      <a:lvl4pPr marL="914400" indent="-228600" algn="l" defTabSz="457200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 typeface="Arial" charset="0"/>
        <a:buChar char="–"/>
        <a:defRPr sz="1200" i="0" kern="1200">
          <a:solidFill>
            <a:schemeClr val="tx1"/>
          </a:solidFill>
          <a:latin typeface="Arial"/>
          <a:ea typeface="Verdana" pitchFamily="34" charset="0"/>
          <a:cs typeface="Arial"/>
        </a:defRPr>
      </a:lvl4pPr>
      <a:lvl5pPr marL="1143000" indent="-228600" algn="l" defTabSz="457200" rtl="0" eaLnBrk="1" fontAlgn="base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2"/>
        </a:buClr>
        <a:buFont typeface="Arial" charset="0"/>
        <a:buChar char="»"/>
        <a:defRPr sz="1200" i="0" kern="1200">
          <a:solidFill>
            <a:schemeClr val="tx1"/>
          </a:solidFill>
          <a:latin typeface="Arial"/>
          <a:ea typeface="Verdana" pitchFamily="34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TransCanyon Proposal for Modeling Cross-Tie Resources for </a:t>
            </a:r>
            <a:r>
              <a:rPr lang="en-US" dirty="0" err="1"/>
              <a:t>NorthernGrid</a:t>
            </a:r>
            <a:r>
              <a:rPr lang="en-US" dirty="0"/>
              <a:t>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February 10, 2021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DCEA0E-116D-4B8F-8A95-641C331C6019}"/>
              </a:ext>
            </a:extLst>
          </p:cNvPr>
          <p:cNvSpPr txBox="1"/>
          <p:nvPr/>
        </p:nvSpPr>
        <p:spPr>
          <a:xfrm>
            <a:off x="469783" y="3263317"/>
            <a:ext cx="2256639" cy="8472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593404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A21492C-73B8-4839-B1F6-7AC51359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Cross-Tie Transmission Project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3090D5-3178-4B91-843B-57686380B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Cross-Tie Transmission Project (Cross-Tie Project) is a proposed 213-mile, 1500 MW, 500 kV HVAC line</a:t>
            </a:r>
          </a:p>
          <a:p>
            <a:r>
              <a:rPr lang="en-US" dirty="0"/>
              <a:t>Cross-Tie will be constructed between central Utah and east-central Nevada (see Figure 1)</a:t>
            </a:r>
          </a:p>
          <a:p>
            <a:r>
              <a:rPr lang="en-US" dirty="0"/>
              <a:t>The project benefits include:</a:t>
            </a:r>
          </a:p>
          <a:p>
            <a:pPr lvl="1"/>
            <a:r>
              <a:rPr lang="en-US" dirty="0"/>
              <a:t>Strengthen the electrical interconnection between the PacifiCorp and the NV Energy transmission systems</a:t>
            </a:r>
          </a:p>
          <a:p>
            <a:pPr lvl="1"/>
            <a:r>
              <a:rPr lang="en-US" dirty="0"/>
              <a:t>Support interregional power transfers by linking </a:t>
            </a:r>
            <a:r>
              <a:rPr lang="en-US" dirty="0" err="1"/>
              <a:t>NorthernGrid</a:t>
            </a:r>
            <a:r>
              <a:rPr lang="en-US" dirty="0"/>
              <a:t>, WestConnect and CAISO planning regions to provide interregional power transfers</a:t>
            </a:r>
          </a:p>
          <a:p>
            <a:pPr lvl="1"/>
            <a:r>
              <a:rPr lang="en-US" dirty="0"/>
              <a:t>Facilitates California’s RPS and GHG requirements by moving Wyoming wind and Utah solar to California.</a:t>
            </a:r>
          </a:p>
          <a:p>
            <a:r>
              <a:rPr lang="en-US" dirty="0"/>
              <a:t>The Cross-Tie Project’s Project Review Group approved Phase 2B status with a planned bidirectional rating of 1500 MW on January 31, 2019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4B1212-C34F-4CAC-8609-FA8D7D237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7FAF7-392B-5B4B-9C18-EB5457432B8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07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43A703-E14E-4D9E-95C1-6D4790FCB29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510018" y="1725510"/>
            <a:ext cx="5998129" cy="459421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1BE4516F-572C-4223-8330-75B7F8080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816" y="538280"/>
            <a:ext cx="7886700" cy="658039"/>
          </a:xfrm>
        </p:spPr>
        <p:txBody>
          <a:bodyPr/>
          <a:lstStyle/>
          <a:p>
            <a:r>
              <a:rPr lang="en-US" dirty="0"/>
              <a:t>Cross-Tie Transmission Project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0CBC19-6A14-4A1E-B40A-CE6A203BA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7FAF7-392B-5B4B-9C18-EB5457432B8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36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D860-B1C6-464E-BDDB-7B3B13DD9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93" y="592333"/>
            <a:ext cx="7886700" cy="574562"/>
          </a:xfrm>
        </p:spPr>
        <p:txBody>
          <a:bodyPr>
            <a:normAutofit fontScale="90000"/>
          </a:bodyPr>
          <a:lstStyle/>
          <a:p>
            <a:r>
              <a:rPr lang="en-US" sz="3000" dirty="0" err="1"/>
              <a:t>NorthernGrid</a:t>
            </a:r>
            <a:r>
              <a:rPr lang="en-US" sz="3000" dirty="0"/>
              <a:t> (NG) Proposal for Resource Dispatch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D9989-2BD3-483B-BDBD-9CD3B7666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838" y="1689937"/>
            <a:ext cx="7886700" cy="994172"/>
          </a:xfrm>
        </p:spPr>
        <p:txBody>
          <a:bodyPr>
            <a:normAutofit fontScale="77500" lnSpcReduction="20000"/>
          </a:bodyPr>
          <a:lstStyle/>
          <a:p>
            <a:r>
              <a:rPr lang="en-US" sz="1800" dirty="0"/>
              <a:t>NG has identified nine hours to model as base cases from the annual production cost model</a:t>
            </a:r>
          </a:p>
          <a:p>
            <a:r>
              <a:rPr lang="en-US" sz="1800" dirty="0"/>
              <a:t>The first eight will be used to study Cross-Tie</a:t>
            </a:r>
          </a:p>
          <a:p>
            <a:r>
              <a:rPr lang="en-US" sz="1800" dirty="0"/>
              <a:t>Dispatch determined from NREL data (wind) and historical data (solar)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96808CB-E43D-455F-A382-D572A412F240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943427"/>
          <a:ext cx="7697754" cy="262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858">
                  <a:extLst>
                    <a:ext uri="{9D8B030D-6E8A-4147-A177-3AD203B41FA5}">
                      <a16:colId xmlns:a16="http://schemas.microsoft.com/office/drawing/2014/main" val="1050907630"/>
                    </a:ext>
                  </a:extLst>
                </a:gridCol>
                <a:gridCol w="1609530">
                  <a:extLst>
                    <a:ext uri="{9D8B030D-6E8A-4147-A177-3AD203B41FA5}">
                      <a16:colId xmlns:a16="http://schemas.microsoft.com/office/drawing/2014/main" val="2710743583"/>
                    </a:ext>
                  </a:extLst>
                </a:gridCol>
                <a:gridCol w="988078">
                  <a:extLst>
                    <a:ext uri="{9D8B030D-6E8A-4147-A177-3AD203B41FA5}">
                      <a16:colId xmlns:a16="http://schemas.microsoft.com/office/drawing/2014/main" val="2535099388"/>
                    </a:ext>
                  </a:extLst>
                </a:gridCol>
                <a:gridCol w="614456">
                  <a:extLst>
                    <a:ext uri="{9D8B030D-6E8A-4147-A177-3AD203B41FA5}">
                      <a16:colId xmlns:a16="http://schemas.microsoft.com/office/drawing/2014/main" val="3998409244"/>
                    </a:ext>
                  </a:extLst>
                </a:gridCol>
                <a:gridCol w="2655322">
                  <a:extLst>
                    <a:ext uri="{9D8B030D-6E8A-4147-A177-3AD203B41FA5}">
                      <a16:colId xmlns:a16="http://schemas.microsoft.com/office/drawing/2014/main" val="58397590"/>
                    </a:ext>
                  </a:extLst>
                </a:gridCol>
                <a:gridCol w="1347510">
                  <a:extLst>
                    <a:ext uri="{9D8B030D-6E8A-4147-A177-3AD203B41FA5}">
                      <a16:colId xmlns:a16="http://schemas.microsoft.com/office/drawing/2014/main" val="3564810052"/>
                    </a:ext>
                  </a:extLst>
                </a:gridCol>
              </a:tblGrid>
              <a:tr h="36311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Case</a:t>
                      </a:r>
                    </a:p>
                  </a:txBody>
                  <a:tcPr marL="68580" marR="68580" marT="34290" marB="34290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Name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Hour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Solar and Wind Capacity Added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Dispatch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7713586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BC1</a:t>
                      </a:r>
                    </a:p>
                  </a:txBody>
                  <a:tcPr marL="68580" marR="68580" marT="34290" marB="34290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HS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7/30   2030</a:t>
                      </a:r>
                    </a:p>
                  </a:txBody>
                  <a:tcPr marL="68580" marR="68580" marT="34290" marB="34290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2306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5561348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BC2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HW</a:t>
                      </a:r>
                    </a:p>
                  </a:txBody>
                  <a:tcPr marL="68580" marR="68580" marT="34290" marB="34290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12/10 2030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2238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7274277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BC3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High WY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2/1     2030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1716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483604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High ID- NW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7/20   2030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3754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83965248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High Borah W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9/1     2030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2447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5287137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Northbound COI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3/10   2030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6693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8124531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West of Cascades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4/3     2030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2568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8785576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COI/PDCI High Hydro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6/4     2030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7481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2360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73932448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NG Combo Case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6/8     2030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r"/>
                      <a:endParaRPr lang="en-US" sz="12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43291657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C9C7A2-9D86-41F8-B4DE-DA3570BBF7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7FAF7-392B-5B4B-9C18-EB5457432B8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3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B7313-0250-4C85-95F8-058EE262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Modeling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6AFD0-4CA7-4D08-BB50-607FF4F7C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dispatch per above</a:t>
            </a:r>
          </a:p>
          <a:p>
            <a:pPr lvl="1"/>
            <a:r>
              <a:rPr lang="en-US" dirty="0"/>
              <a:t>Should be sufficient resources to stress Cross-Tie line in most cases</a:t>
            </a:r>
          </a:p>
          <a:p>
            <a:pPr lvl="1"/>
            <a:r>
              <a:rPr lang="en-US" dirty="0"/>
              <a:t>BC6 (Northbound COI) with 6693MW dispatch will likely not solve</a:t>
            </a:r>
          </a:p>
          <a:p>
            <a:r>
              <a:rPr lang="en-US" dirty="0"/>
              <a:t>As one of the Cross-Tie project’s major benefits is to allow renewable resources in Wyoming and Utah to move through Nevada to California we propose reducing a like amount of generation in Southern California to balance system</a:t>
            </a:r>
          </a:p>
          <a:p>
            <a:pPr lvl="1"/>
            <a:r>
              <a:rPr lang="en-US" dirty="0"/>
              <a:t>Use SCE and SDG&amp;E areas and scale resources to reduce by incremental solar and wind dispatch in each case</a:t>
            </a:r>
          </a:p>
          <a:p>
            <a:pPr lvl="1"/>
            <a:r>
              <a:rPr lang="en-US" dirty="0"/>
              <a:t>Example: BC1 would scale back Southern California Resources by 2306MW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613B4-79D4-4A71-9EE0-6EC4BA5C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7FAF7-392B-5B4B-9C18-EB5457432B8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35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DB73F9-3DA3-46F1-B583-7BD035FAE990}"/>
              </a:ext>
            </a:extLst>
          </p:cNvPr>
          <p:cNvSpPr txBox="1"/>
          <p:nvPr/>
        </p:nvSpPr>
        <p:spPr>
          <a:xfrm>
            <a:off x="1994418" y="2487775"/>
            <a:ext cx="48845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3E5D9-172C-4EE6-96A3-690C1BEF1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D87FAF7-392B-5B4B-9C18-EB5457432B8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93056"/>
      </p:ext>
    </p:extLst>
  </p:cSld>
  <p:clrMapOvr>
    <a:masterClrMapping/>
  </p:clrMapOvr>
</p:sld>
</file>

<file path=ppt/theme/theme1.xml><?xml version="1.0" encoding="utf-8"?>
<a:theme xmlns:a="http://schemas.openxmlformats.org/drawingml/2006/main" name="TransCanyon Template">
  <a:themeElements>
    <a:clrScheme name="TransCanyon Template">
      <a:dk1>
        <a:sysClr val="windowText" lastClr="000000"/>
      </a:dk1>
      <a:lt1>
        <a:sysClr val="window" lastClr="FFFFFF"/>
      </a:lt1>
      <a:dk2>
        <a:srgbClr val="266782"/>
      </a:dk2>
      <a:lt2>
        <a:srgbClr val="818387"/>
      </a:lt2>
      <a:accent1>
        <a:srgbClr val="266782"/>
      </a:accent1>
      <a:accent2>
        <a:srgbClr val="60AFD0"/>
      </a:accent2>
      <a:accent3>
        <a:srgbClr val="95CAE0"/>
      </a:accent3>
      <a:accent4>
        <a:srgbClr val="CAE4EF"/>
      </a:accent4>
      <a:accent5>
        <a:srgbClr val="717073"/>
      </a:accent5>
      <a:accent6>
        <a:srgbClr val="A9A8AB"/>
      </a:accent6>
      <a:hlink>
        <a:srgbClr val="0070C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19050">
          <a:solidFill>
            <a:srgbClr val="266782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sz="14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TransCanyon Template</Template>
  <TotalTime>7887</TotalTime>
  <Words>368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TransCanyon Template</vt:lpstr>
      <vt:lpstr>TransCanyon Proposal for Modeling Cross-Tie Resources for NorthernGrid Analysis</vt:lpstr>
      <vt:lpstr>Cross-Tie Transmission Project</vt:lpstr>
      <vt:lpstr>Cross-Tie Transmission Project</vt:lpstr>
      <vt:lpstr>NorthernGrid (NG) Proposal for Resource Dispatch</vt:lpstr>
      <vt:lpstr>Resource Modeling Proposal</vt:lpstr>
      <vt:lpstr>PowerPoint Presentation</vt:lpstr>
    </vt:vector>
  </TitlesOfParts>
  <Company>Pinnacle West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Sonora Crossing Structure Sales Pitch</dc:title>
  <dc:creator>Smith, Robert D</dc:creator>
  <cp:lastModifiedBy>Bob Smith</cp:lastModifiedBy>
  <cp:revision>265</cp:revision>
  <cp:lastPrinted>2019-09-10T00:45:40Z</cp:lastPrinted>
  <dcterms:created xsi:type="dcterms:W3CDTF">2018-02-23T17:39:43Z</dcterms:created>
  <dcterms:modified xsi:type="dcterms:W3CDTF">2021-02-06T23:00:09Z</dcterms:modified>
</cp:coreProperties>
</file>