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FFC5-29A0-4BE6-8277-66003A897926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D399-5808-4399-882E-6958445F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2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FFC5-29A0-4BE6-8277-66003A897926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D399-5808-4399-882E-6958445F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1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FFC5-29A0-4BE6-8277-66003A897926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D399-5808-4399-882E-6958445F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FFC5-29A0-4BE6-8277-66003A897926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D399-5808-4399-882E-6958445F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9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FFC5-29A0-4BE6-8277-66003A897926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D399-5808-4399-882E-6958445F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17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FFC5-29A0-4BE6-8277-66003A897926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D399-5808-4399-882E-6958445F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8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FFC5-29A0-4BE6-8277-66003A897926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D399-5808-4399-882E-6958445F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2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FFC5-29A0-4BE6-8277-66003A897926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D399-5808-4399-882E-6958445F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0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FFC5-29A0-4BE6-8277-66003A897926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D399-5808-4399-882E-6958445F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2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FFC5-29A0-4BE6-8277-66003A897926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D399-5808-4399-882E-6958445F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0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FFC5-29A0-4BE6-8277-66003A897926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D399-5808-4399-882E-6958445F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0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EFFC5-29A0-4BE6-8277-66003A897926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6D399-5808-4399-882E-6958445F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0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Sample-Selection of Hours for NorthernGrid Regional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Kishore Patel, Zach Zones Zach Beus and Curtis Westhoff and members</a:t>
            </a:r>
          </a:p>
          <a:p>
            <a:r>
              <a:rPr lang="en-US" dirty="0" smtClean="0"/>
              <a:t>09/10/2020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01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39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2030 Calendar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7558" t="18281" r="15954" b="21360"/>
          <a:stretch/>
        </p:blipFill>
        <p:spPr>
          <a:xfrm>
            <a:off x="2463114" y="889686"/>
            <a:ext cx="7529384" cy="560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55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6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Heavy Summer (1)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755495"/>
              </p:ext>
            </p:extLst>
          </p:nvPr>
        </p:nvGraphicFramePr>
        <p:xfrm>
          <a:off x="838200" y="1163808"/>
          <a:ext cx="10515603" cy="1407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1786"/>
                <a:gridCol w="511786"/>
                <a:gridCol w="511786"/>
                <a:gridCol w="511786"/>
                <a:gridCol w="791669"/>
                <a:gridCol w="511786"/>
                <a:gridCol w="511786"/>
                <a:gridCol w="511786"/>
                <a:gridCol w="511786"/>
                <a:gridCol w="511786"/>
                <a:gridCol w="511786"/>
                <a:gridCol w="511786"/>
                <a:gridCol w="511786"/>
                <a:gridCol w="511786"/>
                <a:gridCol w="511786"/>
                <a:gridCol w="511786"/>
                <a:gridCol w="511786"/>
                <a:gridCol w="511786"/>
                <a:gridCol w="511786"/>
                <a:gridCol w="511786"/>
              </a:tblGrid>
              <a:tr h="15997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Heavy Summer (Tuesday &amp; Monday</a:t>
                      </a:r>
                      <a:r>
                        <a:rPr lang="en-US" sz="900" u="none" strike="noStrike" dirty="0" smtClean="0">
                          <a:effectLst/>
                        </a:rPr>
                        <a:t>) -LOAD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</a:tr>
              <a:tr h="231962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Date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 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Month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WECC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NorthernGrid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NG West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NG East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AVA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BPAT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CHPD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DOPD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GCPD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PACW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PSEI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SCL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TPWR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IPCO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PACE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NWMT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</a:tr>
              <a:tr h="19996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Jul 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179,501.8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44,420.3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27,589.0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16,831.3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2,134.9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10,162.3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280.7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333.3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1,480.5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3,932.3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3,840.1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3,916.7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1,233.6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607.8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4,347.6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10,731.6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1,752.0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</a:tr>
              <a:tr h="15997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Jul 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178,821.2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43,973.0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27,436.5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16,536.5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2,134.0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10,046.5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280.7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338.3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1,482.5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3,898.3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3,846.2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3,921.8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1,223.6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602.8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4,259.7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10,417.8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1,859.0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</a:tr>
              <a:tr h="175971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172,420.0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44,468.6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26,561.2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17,907.4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2,185.6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9,740.1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268.3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323.0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1,476.0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3,594.4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3,615.9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3,857.5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1,227.7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595.7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4,535.8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11,410.6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1,961.0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</a:tr>
              <a:tr h="15997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172,893.9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44,806.1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26,882.9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17,923.3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2,215.7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9,900.7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269.3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326.0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1,476.1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3,613.7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3,695.2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3,890.7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1,227.8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593.7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4,615.1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11,335.2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1,973.0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</a:tr>
              <a:tr h="15997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172,756.3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44,740.1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26,995.5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17,744.7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2,206.7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9,896.8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272.1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322.9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1,475.7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3,618.7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3,766.1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3,933.9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1,232.0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593.4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4,657.1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11,116.6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1,971.0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</a:tr>
              <a:tr h="15997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169,883.7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44,236.2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26,969.3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17,267.0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2,189.5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9,943.8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265.0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327.8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1,471.1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3,539.1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3,766.3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3,976.6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1,223.9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594.0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4,646.5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10,676.5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1,944.0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117388"/>
              </p:ext>
            </p:extLst>
          </p:nvPr>
        </p:nvGraphicFramePr>
        <p:xfrm>
          <a:off x="838195" y="2738608"/>
          <a:ext cx="10515605" cy="1256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613"/>
                <a:gridCol w="502613"/>
                <a:gridCol w="502613"/>
                <a:gridCol w="691092"/>
                <a:gridCol w="777479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</a:tblGrid>
              <a:tr h="1571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Heavy Summer (Tuesday &amp; Monday)  -GENERATION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Date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 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Month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WECC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NorthernGrid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NG West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NG East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AVA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BPAT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CHPD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DOPD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GCPD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PACW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PSEI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SCL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TPWR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IPCO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PACE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NWMT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Jul 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179,501.8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45,296.7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30,463.6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14,833.0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2,110.3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16,975.2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770.5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305.4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612.1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3,295.9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2,527.7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2,689.2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1,041.8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441.1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3,064.9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10,402.4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1,365.7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Jul 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178,822.0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44,309.3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29,937.2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14,372.1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2,078.2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16,781.8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760.6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301.4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602.4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3,019.4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2,519.0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2,716.7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1,029.4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429.8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2,983.3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9,947.0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1,441.8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172,419.9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43,131.7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27,058.8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16,072.9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1,825.2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14,385.1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616.8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247.4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507.8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3,363.0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3,006.1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2,488.9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591.5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274.3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2,553.0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12,356.7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1,163.2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172,894.0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44,318.4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27,514.2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16,804.2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1,846.1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14,800.6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635.8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254.6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525.4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3,021.3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2,998.9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2,820.7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591.5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273.9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2,596.4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13,047.1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1,160.6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172,756.1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43,420.4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27,793.4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15,627.0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1,843.6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14,910.8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636.1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254.4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524.9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3,166.5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2,994.3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2,848.4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594.4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274.3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2,512.0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11,965.3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1,149.7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169,883.8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43,810.4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28,768.8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15,041.6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1,860.7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15,121.0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641.6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255.9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530.0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3,769.4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2,976.8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3,007.9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589.7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271.8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2,568.4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11,278.6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1,194.7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823352"/>
              </p:ext>
            </p:extLst>
          </p:nvPr>
        </p:nvGraphicFramePr>
        <p:xfrm>
          <a:off x="838195" y="4160242"/>
          <a:ext cx="10515605" cy="1256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613"/>
                <a:gridCol w="502613"/>
                <a:gridCol w="502613"/>
                <a:gridCol w="691092"/>
                <a:gridCol w="777479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</a:tblGrid>
              <a:tr h="1571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Heavy Summer (Tuesday &amp; Monday)  -HYDRO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Date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 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Month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WECC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NorthernGrid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NG West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NG East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AVA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BPAT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CHPD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DOPD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GCPD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PACW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PSEI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SCL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TPWR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IPCO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PACE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NWMT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Jul 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41,677.6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21,262.7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18,815.8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2,446.9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961.2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12,269.0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1,462.0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684.4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1,513.2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424.4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486.6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236.6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1,027.3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435.3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1,753.2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209.8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484.0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Jul 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41,928.9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20,977.0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18,542.3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2,434.7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941.8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12,087.6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1,442.6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676.4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1,490.1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415.1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489.0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236.2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1,015.7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424.1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1,728.6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211.7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494.4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31,237.4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15,019.7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13,188.0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1,831.7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642.4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8,609.3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1,174.8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554.2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1,254.0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270.3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260.4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129.8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577.4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269.6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1,239.7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149.8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442.2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33,049.8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15,331.5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13,495.4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1,836.1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655.0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8,840.1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1,211.8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570.3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1,298.5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243.5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269.8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130.1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577.6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268.9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1,249.2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140.0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446.9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34,054.3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15,430.9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13,553.4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1,877.4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653.9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8,843.2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1,212.2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570.6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1,298.6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281.9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282.3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130.9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581.2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269.3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1,274.3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153.5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449.7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34,099.9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15,436.7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13,604.1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1,832.6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636.2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8,901.1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1,223.6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574.4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1,313.3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270.3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283.0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132.4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577.4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266.8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1,243.2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162.7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426.7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917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9361"/>
          </a:xfrm>
        </p:spPr>
        <p:txBody>
          <a:bodyPr/>
          <a:lstStyle/>
          <a:p>
            <a:r>
              <a:rPr lang="en-US" dirty="0" smtClean="0"/>
              <a:t>Heavy Summer (2)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017610"/>
              </p:ext>
            </p:extLst>
          </p:nvPr>
        </p:nvGraphicFramePr>
        <p:xfrm>
          <a:off x="838200" y="1329886"/>
          <a:ext cx="10515605" cy="1256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613"/>
                <a:gridCol w="502613"/>
                <a:gridCol w="502613"/>
                <a:gridCol w="691092"/>
                <a:gridCol w="777479"/>
                <a:gridCol w="502613"/>
                <a:gridCol w="485441"/>
                <a:gridCol w="519785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</a:tblGrid>
              <a:tr h="1571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Heavy Summer (Tuesday &amp; Monday)  -THERMAL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Date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 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Month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WECC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NorthernGrid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NG West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NG East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AVA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BPAT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CHPD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DOPD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GCPD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PACW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PSEI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SCL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TPWR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IPCO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PACE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NWMT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Jul 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71,843.0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16,963.8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8,587.0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8,376.9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855.7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3,905.5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814.0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1,682.8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1,324.4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595.6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7,223.6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557.7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Jul 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80,197.7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17,072.2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8,695.3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8,376.9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855.7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3,905.5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897.0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1,682.8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1,349.8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595.6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7,223.6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557.7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73,451.2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17,039.1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8,660.3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8,378.9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855.7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3,909.0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1,084.0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1,841.7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965.3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595.6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7,219.8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563.4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75,372.0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17,330.9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8,952.1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8,378.9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855.7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3,909.0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1,084.0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1,841.7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1,257.1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595.6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7,219.8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563.4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83,276.4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17,330.9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8,952.1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8,378.9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855.7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3,909.0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1,084.0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1,841.7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1,257.1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595.6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7,219.8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563.4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92,928.3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17,800.8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9,181.9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8,618.9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855.7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3,909.0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1,167.0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1,841.7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1,403.9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595.6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7,459.9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563.4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280648"/>
              </p:ext>
            </p:extLst>
          </p:nvPr>
        </p:nvGraphicFramePr>
        <p:xfrm>
          <a:off x="838195" y="2722134"/>
          <a:ext cx="10515605" cy="1256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613"/>
                <a:gridCol w="502613"/>
                <a:gridCol w="502613"/>
                <a:gridCol w="691092"/>
                <a:gridCol w="777479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</a:tblGrid>
              <a:tr h="15710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Heavy Summer (Tuesday &amp; Monday)  -WIND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Date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 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Month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WECC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NorthernGrid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NG West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NG East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AVA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BPAT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CHPD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DOPD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GCPD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PACW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PSEI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SCL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TPWR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IPCO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PACE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NWMT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Jul 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9,401.7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1,127.9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180.8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947.1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88.1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79.2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53.1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595.8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298.1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Jul 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10,273.2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1,229.1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224.8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1,004.3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97.7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101.0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61.6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571.9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370.8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9,587.5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5,553.6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3,524.4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2,029.2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42.2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2,159.8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297.5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579.2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445.7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1,883.6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120.2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12,455.0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7,338.1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3,895.8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3,442.4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47.5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2,473.4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329.7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562.6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482.5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119.3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3,205.8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117.3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13,545.8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7,222.5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4,189.5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3,033.1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47.7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2,677.2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377.0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556.8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530.7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143.5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2,779.3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110.3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13,312.4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7,740.4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4,493.0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3,247.4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54.8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2,902.0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433.0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553.8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549.4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284.2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2,774.4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188.9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449571"/>
              </p:ext>
            </p:extLst>
          </p:nvPr>
        </p:nvGraphicFramePr>
        <p:xfrm>
          <a:off x="838194" y="4114382"/>
          <a:ext cx="10515605" cy="1256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613"/>
                <a:gridCol w="502613"/>
                <a:gridCol w="502613"/>
                <a:gridCol w="691092"/>
                <a:gridCol w="777479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</a:tblGrid>
              <a:tr h="15710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Heavy Summer (Tuesday &amp; Monday)  -SOLAR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Date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 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Month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WECC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NorthernGrid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NG West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NG East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AVA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BPAT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CHPD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DOPD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GCPD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PACW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PSEI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SCL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TPWR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IPCO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PACE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NWMT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Jul 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28,207.6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1,422.3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294.4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1,127.9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272.7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269.2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843.8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14.9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Jul 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22,198.6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1,122.7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287.1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835.6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267.8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14.5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209.4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614.0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29,351.7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2,051.9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370.7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1,681.2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344.0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19.5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294.3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1,370.8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25,626.6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1,665.3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308.7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1,356.6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284.8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238.3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1,104.2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14.1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19,636.0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1,205.0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945.0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241.1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14.3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112.2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821.3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11,497.9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683.6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173.6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510.0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161.7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67.1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437.0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5.9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22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74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Heavy Summer (3)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456939"/>
              </p:ext>
            </p:extLst>
          </p:nvPr>
        </p:nvGraphicFramePr>
        <p:xfrm>
          <a:off x="838194" y="856858"/>
          <a:ext cx="10515605" cy="19009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613"/>
                <a:gridCol w="502613"/>
                <a:gridCol w="502613"/>
                <a:gridCol w="691092"/>
                <a:gridCol w="777479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</a:tblGrid>
              <a:tr h="1571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Heavy Summer (Tuesday &amp; Monday)  -INTERFACE -1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801239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Date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 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Month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 err="1">
                          <a:effectLst/>
                        </a:rPr>
                        <a:t>DateTime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P05 WECC West of Cascades-South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P06 WECC West of Hatwai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P08 WECC Montana to Northwest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P14 WECC Idaho to Northwest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P16 WECC Idaho-Sierra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P17 WECC Borah West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P19 WECC Bridger West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P20 WECC Path 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P27 Intermountain Power Project DC Line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P28 WECC Intermountain-Mona 345 kV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P30 WECC TOT 1A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P31 WECC TOT 2A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P32 WECC Pavant-Gonder InterMtn-Gonder 230 kV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P35 WECC TOT 2C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P65 WECC Pacific DC Intertie (PDCI)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P66 WECC COI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Jul 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Jul 30, Hr15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3,847.1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(293.1)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(699.2)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(314.4)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(64.7)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95.5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1,503.9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772.0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2,162.9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(1,141.6)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426.3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35.0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(60.3)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414.0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2,192.1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Jul 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Jul 30, Hr16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3,819.2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(257.5)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(636.5)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(333.0)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(78.0)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142.7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1,411.8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670.6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1,968.0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(923.0)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365.7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67.5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(51.3)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486.0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1,696.8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05, Hr14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4,115.5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(1,021.7)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(851.6)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(484.6)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(292.3)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549.7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1,660.3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466.4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1,638.9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(497.2)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114.9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189.2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(97.1)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38.6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624.9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05, Hr15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4,262.7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(908.7)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(726.2)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(288.5)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(215.2)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960.9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1,766.9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536.5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1,701.0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(610.0)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177.0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155.7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(48.7)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111.5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610.0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730.7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05, Hr16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4,349.2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(896.9)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(707.6)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(377.2)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(153.1)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1,043.8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1,378.1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654.6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1,205.8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(138.1)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175.0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169.7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(16.7)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61.7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486.0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869.6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Aug 05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05, Hr17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4,138.1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(1,070.7)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(862.8)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(833.9)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(8.3)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344.5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1,465.7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903.2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1,428.7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(352.6)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99.4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137.5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(11.4)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99.9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352.9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907.5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069008"/>
              </p:ext>
            </p:extLst>
          </p:nvPr>
        </p:nvGraphicFramePr>
        <p:xfrm>
          <a:off x="838194" y="2838625"/>
          <a:ext cx="10515605" cy="19009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613"/>
                <a:gridCol w="502613"/>
                <a:gridCol w="502613"/>
                <a:gridCol w="691092"/>
                <a:gridCol w="777479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  <a:gridCol w="502613"/>
              </a:tblGrid>
              <a:tr h="1571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Heavy Summer (Tuesday &amp; Monday)  -INTERFACE -2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801239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Date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 Hour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Month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DateTime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P71 WECC South of Allston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P73 WECC North of John 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P75 WECC Hemingway-Summer Lake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P78 WECC TOT 2B1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P79 WECC TOT 2B2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P80 WECC Montana Southeast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800" u="none" strike="noStrike">
                          <a:effectLst/>
                        </a:rPr>
                        <a:t>P83 WECC Montana Alberta Tie Line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Pth 01 Hemingway-Longhorn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Pth 02 Central Ferry - Lower Monumental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Pth 07 GW Cent Sigurd-Red Butte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Pth 08 GW South - Seg #2 Aeolus-Mona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Pth 09 GW Seg 1A Windstar-Bridger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Pth 10 GW Seg1B Bridger-Populus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Pth 11 GW Seg 1C Populus-Borah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Pth 12 GW Seg E Midpoint-Hemingway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Pth BPA Columbia Injection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Jul 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Jul 30, Hr15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1,356.6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4,684.0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(254.8)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(97.6)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39.4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(167.9)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225.5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21.9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92.2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166.4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(944.8)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Jul 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Jul 30, Hr16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1,387.2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4,783.5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(144.1)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(102.3)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(90.9)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(230.5)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236.5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(2.2)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179.7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313.5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(936.4)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05, Hr14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984.8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2,004.1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(309.6)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(123.2)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(171.6)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(184.3)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76.6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233.3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239.0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51.2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622.2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(681.4)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05, Hr15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994.1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2,114.8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(144.4)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(58.7)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(302.9)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(189.3)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89.7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107.2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527.3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76.7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857.9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(716.9)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05, Hr16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1,000.6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2,063.5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(193.5)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(123.3)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(231.6)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(89.5)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89.8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248.8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160.1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524.5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(706.5)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  <a:tr h="15710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Aug 05, Hr17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963.5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2,098.3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(504.1)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40.6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(153.6)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(182.1)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72.2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(196.2)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533.2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53.6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613.6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(684.8)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5" marR="7855" marT="785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562763"/>
              </p:ext>
            </p:extLst>
          </p:nvPr>
        </p:nvGraphicFramePr>
        <p:xfrm>
          <a:off x="838198" y="4820392"/>
          <a:ext cx="10515601" cy="18561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7842"/>
                <a:gridCol w="527842"/>
                <a:gridCol w="527842"/>
                <a:gridCol w="725782"/>
                <a:gridCol w="816505"/>
                <a:gridCol w="527842"/>
                <a:gridCol w="527842"/>
                <a:gridCol w="527842"/>
                <a:gridCol w="527842"/>
                <a:gridCol w="527842"/>
                <a:gridCol w="527842"/>
                <a:gridCol w="527842"/>
                <a:gridCol w="527842"/>
                <a:gridCol w="527842"/>
                <a:gridCol w="527842"/>
                <a:gridCol w="527842"/>
                <a:gridCol w="527842"/>
                <a:gridCol w="527842"/>
                <a:gridCol w="527842"/>
              </a:tblGrid>
              <a:tr h="164994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Heavy Summer (Tuesday &amp; Monday)  -INTERFACE -3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</a:tr>
              <a:tr h="701223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Date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 Hour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Month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DateTime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Pth BPA Net COB (NW AC Intertie)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Pth BPA North of Echo Lake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Pth BPA North of Hanford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Pth BPA Northwest AC Intertie (NWACI)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Pth BPA Paul-Allston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Pth BPA Raver-Paul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Pth BPA South of Boundary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Pth BPA South of Custer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Pth BPA West of John Day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Pth BPA West of Lower Monumental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Pth BPA West of McNary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Pth BPA West of Slatt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Pth IPC Midpoint West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Pth PAC Aeolus South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Pth PAC Aeolus West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/>
                </a:tc>
              </a:tr>
              <a:tr h="16499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Jul 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Jul 30, Hr15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2,005.9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(59.5)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1,725.7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1,882.7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590.2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821.6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777.5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1,168.3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971.6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1,300.5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760.6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1,391.1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(406.6)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4.3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69.7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</a:tr>
              <a:tr h="16499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Jul 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Jul 30, Hr16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2,192.1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(119.0)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1,779.3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2,085.4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618.5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839.7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779.5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1,254.8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1,225.7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1,326.1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885.2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1,468.1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(224.1)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179.7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279.0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</a:tr>
              <a:tr h="16499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Aug 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Aug 05, Hr14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624.9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281.2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244.2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410.8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146.3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471.5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474.8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966.9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2,000.5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482.5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403.1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1,158.6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148.4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239.0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840.5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</a:tr>
              <a:tr h="16499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Aug 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Aug 05, Hr15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730.7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287.1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262.2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526.2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189.1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516.9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474.9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954.0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2,360.5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539.3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808.8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1,306.2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387.5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527.3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1,397.0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</a:tr>
              <a:tr h="16499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Aug 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Aug 05, Hr16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869.6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344.7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217.6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692.3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171.8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509.1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475.7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880.0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2,317.8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538.9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775.1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1,326.4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338.4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248.8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890.1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</a:tr>
              <a:tr h="16499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Aug 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Aug 05, Hr17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907.5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357.9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308.2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828.7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144.9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497.7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474.8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850.3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2,091.5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485.6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558.1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1,325.9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101.7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533.2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1,102.3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0" marR="8250" marT="82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563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1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Heavy Winter (1)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636841"/>
              </p:ext>
            </p:extLst>
          </p:nvPr>
        </p:nvGraphicFramePr>
        <p:xfrm>
          <a:off x="838197" y="1092537"/>
          <a:ext cx="10515603" cy="1599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1786"/>
                <a:gridCol w="511786"/>
                <a:gridCol w="511786"/>
                <a:gridCol w="511786"/>
                <a:gridCol w="791669"/>
                <a:gridCol w="511786"/>
                <a:gridCol w="511786"/>
                <a:gridCol w="511786"/>
                <a:gridCol w="511786"/>
                <a:gridCol w="511786"/>
                <a:gridCol w="511786"/>
                <a:gridCol w="511786"/>
                <a:gridCol w="511786"/>
                <a:gridCol w="511786"/>
                <a:gridCol w="511786"/>
                <a:gridCol w="511786"/>
                <a:gridCol w="511786"/>
                <a:gridCol w="511786"/>
                <a:gridCol w="511786"/>
                <a:gridCol w="511786"/>
              </a:tblGrid>
              <a:tr h="15997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Heavy Winter (Wednesday &amp; Thursday)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</a:tr>
              <a:tr h="159974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Date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 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Month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WECC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NorthernGrid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NG West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NG East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AVA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BPAT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CHPD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DOPD</a:t>
                      </a:r>
                      <a:endParaRPr lang="en-US" sz="800" b="0" i="0" u="none" strike="noStrike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GCPD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PACW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PSEI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SCL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TPWR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IPCO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PACE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NWMT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/>
                </a:tc>
              </a:tr>
              <a:tr h="15997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Dec 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139,484.3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44,187.0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31,942.3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12,244.7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2,244.1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12,704.0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452.3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423.0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1,446.2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4,039.4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3,659.9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5,008.4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1,490.1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897.8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2,827.8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7,494.9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1,922.0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</a:tr>
              <a:tr h="15997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Dec 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144,189.6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45,266.7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33,034.0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12,232.6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2,347.7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13,084.4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465.7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433.3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1,462.4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3,966.8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3,871.6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5,291.3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1,614.4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929.7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2,803.2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7,515.5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1,914.0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</a:tr>
              <a:tr h="15997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Dec 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143,434.3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44,327.4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32,322.2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12,005.2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2,303.6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12,786.2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451.7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420.3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1,417.4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3,835.6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3,811.5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5,199.1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1,603.3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913.7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2,723.0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7,400.2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1,882.0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</a:tr>
              <a:tr h="15997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</a:tr>
              <a:tr h="15997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Dec 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138,651.3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44,078.5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31,800.5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12,278.1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2,262.5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12,636.9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434.1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409.9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1,420.6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4,053.2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3,658.6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4,957.5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1,487.8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889.3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2,777.6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7,541.5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1,959.0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</a:tr>
              <a:tr h="15997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Dec 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151,522.3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44,252.7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31,293.8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12,958.9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2,386.1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11,924.2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393.3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377.0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1,373.3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3,763.5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3,845.0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5,142.5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1,583.1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882.8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2,733.8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8,194.1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2,031.0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</a:tr>
              <a:tr h="15997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Dec 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152,533.7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44,315.3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31,490.4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12,824.9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2,356.7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12,039.5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400.7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376.3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1,381.4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3,768.8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3,873.7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5,193.3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1,585.4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890.7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2,735.2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8,059.6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2,030.0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</a:tr>
              <a:tr h="159974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Dec 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151,106.8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43,875.7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31,334.6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12,541.1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2,324.3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12,022.5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398.1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377.5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1,382.5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3,743.0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3,844.1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5,154.0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1,576.6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889.6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2,730.4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7,826.7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1,984.0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99" marR="7999" marT="799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270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2019</Words>
  <Application>Microsoft Office PowerPoint</Application>
  <PresentationFormat>Widescreen</PresentationFormat>
  <Paragraphs>1436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Sample-Selection of Hours for NorthernGrid Regional Study</vt:lpstr>
      <vt:lpstr>2030 Calendar</vt:lpstr>
      <vt:lpstr>Heavy Summer (1)</vt:lpstr>
      <vt:lpstr>Heavy Summer (2)</vt:lpstr>
      <vt:lpstr>Heavy Summer (3)</vt:lpstr>
      <vt:lpstr>Heavy Winter (1)</vt:lpstr>
    </vt:vector>
  </TitlesOfParts>
  <Company>PacifiCorp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Patel, Kishore</dc:creator>
  <cp:lastModifiedBy>Patel, Kishore</cp:lastModifiedBy>
  <cp:revision>6</cp:revision>
  <dcterms:created xsi:type="dcterms:W3CDTF">2020-09-09T19:15:57Z</dcterms:created>
  <dcterms:modified xsi:type="dcterms:W3CDTF">2020-09-09T20:52:43Z</dcterms:modified>
</cp:coreProperties>
</file>