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handoutMasterIdLst>
    <p:handoutMasterId r:id="rId47"/>
  </p:handoutMasterIdLst>
  <p:sldIdLst>
    <p:sldId id="256" r:id="rId2"/>
    <p:sldId id="259" r:id="rId3"/>
    <p:sldId id="865" r:id="rId4"/>
    <p:sldId id="360" r:id="rId5"/>
    <p:sldId id="361" r:id="rId6"/>
    <p:sldId id="363" r:id="rId7"/>
    <p:sldId id="362" r:id="rId8"/>
    <p:sldId id="849" r:id="rId9"/>
    <p:sldId id="850" r:id="rId10"/>
    <p:sldId id="861" r:id="rId11"/>
    <p:sldId id="851" r:id="rId12"/>
    <p:sldId id="266" r:id="rId13"/>
    <p:sldId id="267" r:id="rId14"/>
    <p:sldId id="268" r:id="rId15"/>
    <p:sldId id="273" r:id="rId16"/>
    <p:sldId id="857" r:id="rId17"/>
    <p:sldId id="859" r:id="rId18"/>
    <p:sldId id="860" r:id="rId19"/>
    <p:sldId id="862" r:id="rId20"/>
    <p:sldId id="864" r:id="rId21"/>
    <p:sldId id="863" r:id="rId22"/>
    <p:sldId id="261" r:id="rId23"/>
    <p:sldId id="260" r:id="rId24"/>
    <p:sldId id="866" r:id="rId25"/>
    <p:sldId id="392" r:id="rId26"/>
    <p:sldId id="356" r:id="rId27"/>
    <p:sldId id="354" r:id="rId28"/>
    <p:sldId id="367" r:id="rId29"/>
    <p:sldId id="372" r:id="rId30"/>
    <p:sldId id="373" r:id="rId31"/>
    <p:sldId id="374" r:id="rId32"/>
    <p:sldId id="395" r:id="rId33"/>
    <p:sldId id="377" r:id="rId34"/>
    <p:sldId id="378" r:id="rId35"/>
    <p:sldId id="389" r:id="rId36"/>
    <p:sldId id="394" r:id="rId37"/>
    <p:sldId id="380" r:id="rId38"/>
    <p:sldId id="357" r:id="rId39"/>
    <p:sldId id="868" r:id="rId40"/>
    <p:sldId id="364" r:id="rId41"/>
    <p:sldId id="258" r:id="rId42"/>
    <p:sldId id="376" r:id="rId43"/>
    <p:sldId id="385" r:id="rId44"/>
    <p:sldId id="387" r:id="rId45"/>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60F5B7-31D2-6B27-B079-64ACE75EB3E1}" name="Coleman, Chad" initials="CC" userId="S::ccoleman@wecc.org::1d3fd261-0435-46a4-9e35-55ba72a12d1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91CB3D-00D2-4020-9A2D-BE132295A5D6}" v="4" dt="2024-03-25T22:30:50.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931"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328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man, Chad" userId="1d3fd261-0435-46a4-9e35-55ba72a12d10" providerId="ADAL" clId="{2A91CB3D-00D2-4020-9A2D-BE132295A5D6}"/>
    <pc:docChg chg="undo custSel modSld replTag delTag">
      <pc:chgData name="Coleman, Chad" userId="1d3fd261-0435-46a4-9e35-55ba72a12d10" providerId="ADAL" clId="{2A91CB3D-00D2-4020-9A2D-BE132295A5D6}" dt="2024-03-25T22:33:00.442" v="138"/>
      <pc:docMkLst>
        <pc:docMk/>
      </pc:docMkLst>
      <pc:sldChg chg="replTag delTag">
        <pc:chgData name="Coleman, Chad" userId="1d3fd261-0435-46a4-9e35-55ba72a12d10" providerId="ADAL" clId="{2A91CB3D-00D2-4020-9A2D-BE132295A5D6}" dt="2024-03-25T22:27:14.049" v="7"/>
        <pc:sldMkLst>
          <pc:docMk/>
          <pc:sldMk cId="2470130023" sldId="256"/>
        </pc:sldMkLst>
      </pc:sldChg>
      <pc:sldChg chg="modSp mod replTag delTag addCm">
        <pc:chgData name="Coleman, Chad" userId="1d3fd261-0435-46a4-9e35-55ba72a12d10" providerId="ADAL" clId="{2A91CB3D-00D2-4020-9A2D-BE132295A5D6}" dt="2024-03-25T22:27:32.703" v="11"/>
        <pc:sldMkLst>
          <pc:docMk/>
          <pc:sldMk cId="360354987" sldId="259"/>
        </pc:sldMkLst>
        <pc:spChg chg="mod">
          <ac:chgData name="Coleman, Chad" userId="1d3fd261-0435-46a4-9e35-55ba72a12d10" providerId="ADAL" clId="{2A91CB3D-00D2-4020-9A2D-BE132295A5D6}" dt="2024-03-25T22:27:26.696" v="10" actId="20577"/>
          <ac:spMkLst>
            <pc:docMk/>
            <pc:sldMk cId="360354987" sldId="259"/>
            <ac:spMk id="3" creationId="{0AC31060-9627-95B8-5E6B-8D6467615EED}"/>
          </ac:spMkLst>
        </pc:spChg>
        <pc:extLst>
          <p:ext xmlns:p="http://schemas.openxmlformats.org/presentationml/2006/main" uri="{D6D511B9-2390-475A-947B-AFAB55BFBCF1}">
            <pc226:cmChg xmlns:pc226="http://schemas.microsoft.com/office/powerpoint/2022/06/main/command" chg="add">
              <pc226:chgData name="Coleman, Chad" userId="1d3fd261-0435-46a4-9e35-55ba72a12d10" providerId="ADAL" clId="{2A91CB3D-00D2-4020-9A2D-BE132295A5D6}" dt="2024-03-25T22:27:32.703" v="11"/>
              <pc2:cmMkLst xmlns:pc2="http://schemas.microsoft.com/office/powerpoint/2019/9/main/command">
                <pc:docMk/>
                <pc:sldMk cId="360354987" sldId="259"/>
                <pc2:cmMk id="{9BB4D607-7325-4FFF-9D1E-9A576D259E09}"/>
              </pc2:cmMkLst>
            </pc226:cmChg>
          </p:ext>
        </pc:extLst>
      </pc:sldChg>
      <pc:sldChg chg="addSp delSp modSp mod replTag delTag chgLayout">
        <pc:chgData name="Coleman, Chad" userId="1d3fd261-0435-46a4-9e35-55ba72a12d10" providerId="ADAL" clId="{2A91CB3D-00D2-4020-9A2D-BE132295A5D6}" dt="2024-03-25T22:33:00.442" v="138"/>
        <pc:sldMkLst>
          <pc:docMk/>
          <pc:sldMk cId="85975859" sldId="260"/>
        </pc:sldMkLst>
        <pc:spChg chg="mod ord">
          <ac:chgData name="Coleman, Chad" userId="1d3fd261-0435-46a4-9e35-55ba72a12d10" providerId="ADAL" clId="{2A91CB3D-00D2-4020-9A2D-BE132295A5D6}" dt="2024-03-25T22:32:54.696" v="131" actId="6264"/>
          <ac:spMkLst>
            <pc:docMk/>
            <pc:sldMk cId="85975859" sldId="260"/>
            <ac:spMk id="2" creationId="{B3EA5CE0-6BEB-CA14-EDFE-BE628D5E312A}"/>
          </ac:spMkLst>
        </pc:spChg>
        <pc:spChg chg="mod ord">
          <ac:chgData name="Coleman, Chad" userId="1d3fd261-0435-46a4-9e35-55ba72a12d10" providerId="ADAL" clId="{2A91CB3D-00D2-4020-9A2D-BE132295A5D6}" dt="2024-03-25T22:32:54.744" v="132" actId="27636"/>
          <ac:spMkLst>
            <pc:docMk/>
            <pc:sldMk cId="85975859" sldId="260"/>
            <ac:spMk id="3" creationId="{FC83BEC3-54A5-5DF1-80F8-305DF237BA5C}"/>
          </ac:spMkLst>
        </pc:spChg>
        <pc:spChg chg="mod ord">
          <ac:chgData name="Coleman, Chad" userId="1d3fd261-0435-46a4-9e35-55ba72a12d10" providerId="ADAL" clId="{2A91CB3D-00D2-4020-9A2D-BE132295A5D6}" dt="2024-03-25T22:32:54.696" v="131" actId="6264"/>
          <ac:spMkLst>
            <pc:docMk/>
            <pc:sldMk cId="85975859" sldId="260"/>
            <ac:spMk id="4" creationId="{4A3862CF-6AEC-FC59-C837-6AE056362DBE}"/>
          </ac:spMkLst>
        </pc:spChg>
        <pc:spChg chg="add del mod">
          <ac:chgData name="Coleman, Chad" userId="1d3fd261-0435-46a4-9e35-55ba72a12d10" providerId="ADAL" clId="{2A91CB3D-00D2-4020-9A2D-BE132295A5D6}" dt="2024-03-25T22:32:54.696" v="131" actId="6264"/>
          <ac:spMkLst>
            <pc:docMk/>
            <pc:sldMk cId="85975859" sldId="260"/>
            <ac:spMk id="5" creationId="{E9217E87-BB88-4595-4619-317E0EAB79AB}"/>
          </ac:spMkLst>
        </pc:spChg>
        <pc:spChg chg="add del mod">
          <ac:chgData name="Coleman, Chad" userId="1d3fd261-0435-46a4-9e35-55ba72a12d10" providerId="ADAL" clId="{2A91CB3D-00D2-4020-9A2D-BE132295A5D6}" dt="2024-03-25T22:32:54.696" v="131" actId="6264"/>
          <ac:spMkLst>
            <pc:docMk/>
            <pc:sldMk cId="85975859" sldId="260"/>
            <ac:spMk id="6" creationId="{407BE25C-1EAE-70BF-37B6-22BFBDE5223B}"/>
          </ac:spMkLst>
        </pc:spChg>
        <pc:spChg chg="add del mod">
          <ac:chgData name="Coleman, Chad" userId="1d3fd261-0435-46a4-9e35-55ba72a12d10" providerId="ADAL" clId="{2A91CB3D-00D2-4020-9A2D-BE132295A5D6}" dt="2024-03-25T22:32:54.696" v="131" actId="6264"/>
          <ac:spMkLst>
            <pc:docMk/>
            <pc:sldMk cId="85975859" sldId="260"/>
            <ac:spMk id="7" creationId="{6575CEB6-0522-2FA7-5142-806AE5786579}"/>
          </ac:spMkLst>
        </pc:spChg>
      </pc:sldChg>
      <pc:sldChg chg="addSp delSp modSp mod replTag delTag chgLayout">
        <pc:chgData name="Coleman, Chad" userId="1d3fd261-0435-46a4-9e35-55ba72a12d10" providerId="ADAL" clId="{2A91CB3D-00D2-4020-9A2D-BE132295A5D6}" dt="2024-03-25T22:32:59.578" v="136" actId="6264"/>
        <pc:sldMkLst>
          <pc:docMk/>
          <pc:sldMk cId="2746441957" sldId="261"/>
        </pc:sldMkLst>
        <pc:spChg chg="mod ord">
          <ac:chgData name="Coleman, Chad" userId="1d3fd261-0435-46a4-9e35-55ba72a12d10" providerId="ADAL" clId="{2A91CB3D-00D2-4020-9A2D-BE132295A5D6}" dt="2024-03-25T22:32:59.578" v="136" actId="6264"/>
          <ac:spMkLst>
            <pc:docMk/>
            <pc:sldMk cId="2746441957" sldId="261"/>
            <ac:spMk id="2" creationId="{28D8946C-8565-FC0E-660F-7D1BAC01A66F}"/>
          </ac:spMkLst>
        </pc:spChg>
        <pc:spChg chg="mod ord">
          <ac:chgData name="Coleman, Chad" userId="1d3fd261-0435-46a4-9e35-55ba72a12d10" providerId="ADAL" clId="{2A91CB3D-00D2-4020-9A2D-BE132295A5D6}" dt="2024-03-25T22:32:59.578" v="136" actId="6264"/>
          <ac:spMkLst>
            <pc:docMk/>
            <pc:sldMk cId="2746441957" sldId="261"/>
            <ac:spMk id="3" creationId="{7558609E-56C6-3F81-41F5-0F5D83C9630B}"/>
          </ac:spMkLst>
        </pc:spChg>
        <pc:spChg chg="mod ord">
          <ac:chgData name="Coleman, Chad" userId="1d3fd261-0435-46a4-9e35-55ba72a12d10" providerId="ADAL" clId="{2A91CB3D-00D2-4020-9A2D-BE132295A5D6}" dt="2024-03-25T22:32:59.578" v="136" actId="6264"/>
          <ac:spMkLst>
            <pc:docMk/>
            <pc:sldMk cId="2746441957" sldId="261"/>
            <ac:spMk id="4" creationId="{58D07C3D-DE22-5862-122A-8BEE15DC575D}"/>
          </ac:spMkLst>
        </pc:spChg>
        <pc:spChg chg="add del mod">
          <ac:chgData name="Coleman, Chad" userId="1d3fd261-0435-46a4-9e35-55ba72a12d10" providerId="ADAL" clId="{2A91CB3D-00D2-4020-9A2D-BE132295A5D6}" dt="2024-03-25T22:32:59.578" v="136" actId="6264"/>
          <ac:spMkLst>
            <pc:docMk/>
            <pc:sldMk cId="2746441957" sldId="261"/>
            <ac:spMk id="5" creationId="{6AB6B092-DBD9-9787-CD74-55B384D6B921}"/>
          </ac:spMkLst>
        </pc:spChg>
        <pc:spChg chg="mod">
          <ac:chgData name="Coleman, Chad" userId="1d3fd261-0435-46a4-9e35-55ba72a12d10" providerId="ADAL" clId="{2A91CB3D-00D2-4020-9A2D-BE132295A5D6}" dt="2024-03-25T22:32:46.506" v="128" actId="20577"/>
          <ac:spMkLst>
            <pc:docMk/>
            <pc:sldMk cId="2746441957" sldId="261"/>
            <ac:spMk id="6" creationId="{1B7A4DF8-C8E6-7009-BCB5-26FF9B620203}"/>
          </ac:spMkLst>
        </pc:spChg>
        <pc:spChg chg="add del mod">
          <ac:chgData name="Coleman, Chad" userId="1d3fd261-0435-46a4-9e35-55ba72a12d10" providerId="ADAL" clId="{2A91CB3D-00D2-4020-9A2D-BE132295A5D6}" dt="2024-03-25T22:32:59.578" v="136" actId="6264"/>
          <ac:spMkLst>
            <pc:docMk/>
            <pc:sldMk cId="2746441957" sldId="261"/>
            <ac:spMk id="7" creationId="{2490AC9E-F694-DB9A-BB29-0D4260CB6AAB}"/>
          </ac:spMkLst>
        </pc:spChg>
        <pc:spChg chg="add del mod">
          <ac:chgData name="Coleman, Chad" userId="1d3fd261-0435-46a4-9e35-55ba72a12d10" providerId="ADAL" clId="{2A91CB3D-00D2-4020-9A2D-BE132295A5D6}" dt="2024-03-25T22:32:59.578" v="136" actId="6264"/>
          <ac:spMkLst>
            <pc:docMk/>
            <pc:sldMk cId="2746441957" sldId="261"/>
            <ac:spMk id="8" creationId="{1804E52C-C70B-4D33-63EE-1B54F7E91F20}"/>
          </ac:spMkLst>
        </pc:spChg>
      </pc:sldChg>
      <pc:sldChg chg="replTag delTag">
        <pc:chgData name="Coleman, Chad" userId="1d3fd261-0435-46a4-9e35-55ba72a12d10" providerId="ADAL" clId="{2A91CB3D-00D2-4020-9A2D-BE132295A5D6}" dt="2024-03-25T22:29:20.685" v="51"/>
        <pc:sldMkLst>
          <pc:docMk/>
          <pc:sldMk cId="1656515265" sldId="266"/>
        </pc:sldMkLst>
      </pc:sldChg>
      <pc:sldChg chg="modSp mod replTag delTag">
        <pc:chgData name="Coleman, Chad" userId="1d3fd261-0435-46a4-9e35-55ba72a12d10" providerId="ADAL" clId="{2A91CB3D-00D2-4020-9A2D-BE132295A5D6}" dt="2024-03-25T22:29:40.007" v="56" actId="20577"/>
        <pc:sldMkLst>
          <pc:docMk/>
          <pc:sldMk cId="2561417930" sldId="267"/>
        </pc:sldMkLst>
        <pc:spChg chg="mod">
          <ac:chgData name="Coleman, Chad" userId="1d3fd261-0435-46a4-9e35-55ba72a12d10" providerId="ADAL" clId="{2A91CB3D-00D2-4020-9A2D-BE132295A5D6}" dt="2024-03-25T22:29:40.007" v="56" actId="20577"/>
          <ac:spMkLst>
            <pc:docMk/>
            <pc:sldMk cId="2561417930" sldId="267"/>
            <ac:spMk id="3" creationId="{CA38E2B4-D115-BC89-5F9D-8B4927B3E4B3}"/>
          </ac:spMkLst>
        </pc:spChg>
      </pc:sldChg>
      <pc:sldChg chg="modSp mod replTag delTag">
        <pc:chgData name="Coleman, Chad" userId="1d3fd261-0435-46a4-9e35-55ba72a12d10" providerId="ADAL" clId="{2A91CB3D-00D2-4020-9A2D-BE132295A5D6}" dt="2024-03-25T22:29:58.181" v="67"/>
        <pc:sldMkLst>
          <pc:docMk/>
          <pc:sldMk cId="2259640360" sldId="268"/>
        </pc:sldMkLst>
        <pc:spChg chg="mod">
          <ac:chgData name="Coleman, Chad" userId="1d3fd261-0435-46a4-9e35-55ba72a12d10" providerId="ADAL" clId="{2A91CB3D-00D2-4020-9A2D-BE132295A5D6}" dt="2024-03-25T22:29:55.544" v="63" actId="20577"/>
          <ac:spMkLst>
            <pc:docMk/>
            <pc:sldMk cId="2259640360" sldId="268"/>
            <ac:spMk id="3" creationId="{854E7634-08EF-BDE0-0C03-C618A4FDB52E}"/>
          </ac:spMkLst>
        </pc:spChg>
      </pc:sldChg>
      <pc:sldChg chg="replTag delTag">
        <pc:chgData name="Coleman, Chad" userId="1d3fd261-0435-46a4-9e35-55ba72a12d10" providerId="ADAL" clId="{2A91CB3D-00D2-4020-9A2D-BE132295A5D6}" dt="2024-03-25T22:30:01.898" v="69"/>
        <pc:sldMkLst>
          <pc:docMk/>
          <pc:sldMk cId="197398628" sldId="273"/>
        </pc:sldMkLst>
      </pc:sldChg>
      <pc:sldChg chg="replTag delTag">
        <pc:chgData name="Coleman, Chad" userId="1d3fd261-0435-46a4-9e35-55ba72a12d10" providerId="ADAL" clId="{2A91CB3D-00D2-4020-9A2D-BE132295A5D6}" dt="2024-03-25T22:27:36.343" v="14"/>
        <pc:sldMkLst>
          <pc:docMk/>
          <pc:sldMk cId="222171647" sldId="360"/>
        </pc:sldMkLst>
      </pc:sldChg>
      <pc:sldChg chg="replTag delTag">
        <pc:chgData name="Coleman, Chad" userId="1d3fd261-0435-46a4-9e35-55ba72a12d10" providerId="ADAL" clId="{2A91CB3D-00D2-4020-9A2D-BE132295A5D6}" dt="2024-03-25T22:27:44.202" v="16"/>
        <pc:sldMkLst>
          <pc:docMk/>
          <pc:sldMk cId="1817160893" sldId="361"/>
        </pc:sldMkLst>
      </pc:sldChg>
      <pc:sldChg chg="replTag delTag">
        <pc:chgData name="Coleman, Chad" userId="1d3fd261-0435-46a4-9e35-55ba72a12d10" providerId="ADAL" clId="{2A91CB3D-00D2-4020-9A2D-BE132295A5D6}" dt="2024-03-25T22:28:27.107" v="31"/>
        <pc:sldMkLst>
          <pc:docMk/>
          <pc:sldMk cId="328378859" sldId="362"/>
        </pc:sldMkLst>
      </pc:sldChg>
      <pc:sldChg chg="modSp mod replTag delTag">
        <pc:chgData name="Coleman, Chad" userId="1d3fd261-0435-46a4-9e35-55ba72a12d10" providerId="ADAL" clId="{2A91CB3D-00D2-4020-9A2D-BE132295A5D6}" dt="2024-03-25T22:28:24.718" v="29" actId="20577"/>
        <pc:sldMkLst>
          <pc:docMk/>
          <pc:sldMk cId="2479300668" sldId="363"/>
        </pc:sldMkLst>
        <pc:spChg chg="mod">
          <ac:chgData name="Coleman, Chad" userId="1d3fd261-0435-46a4-9e35-55ba72a12d10" providerId="ADAL" clId="{2A91CB3D-00D2-4020-9A2D-BE132295A5D6}" dt="2024-03-25T22:28:24.718" v="29" actId="20577"/>
          <ac:spMkLst>
            <pc:docMk/>
            <pc:sldMk cId="2479300668" sldId="363"/>
            <ac:spMk id="3" creationId="{3C9A3E20-7BD8-D163-4FAF-A3B11ECF0F41}"/>
          </ac:spMkLst>
        </pc:spChg>
      </pc:sldChg>
      <pc:sldChg chg="addSp delSp modSp mod replTag delTag chgLayout">
        <pc:chgData name="Coleman, Chad" userId="1d3fd261-0435-46a4-9e35-55ba72a12d10" providerId="ADAL" clId="{2A91CB3D-00D2-4020-9A2D-BE132295A5D6}" dt="2024-03-25T22:28:48.664" v="35" actId="478"/>
        <pc:sldMkLst>
          <pc:docMk/>
          <pc:sldMk cId="2193055796" sldId="849"/>
        </pc:sldMkLst>
        <pc:spChg chg="add del mod">
          <ac:chgData name="Coleman, Chad" userId="1d3fd261-0435-46a4-9e35-55ba72a12d10" providerId="ADAL" clId="{2A91CB3D-00D2-4020-9A2D-BE132295A5D6}" dt="2024-03-25T22:28:39.740" v="34" actId="6264"/>
          <ac:spMkLst>
            <pc:docMk/>
            <pc:sldMk cId="2193055796" sldId="849"/>
            <ac:spMk id="2" creationId="{993D613B-8EBC-96F9-F853-704B4EA64E56}"/>
          </ac:spMkLst>
        </pc:spChg>
        <pc:spChg chg="add del mod ord">
          <ac:chgData name="Coleman, Chad" userId="1d3fd261-0435-46a4-9e35-55ba72a12d10" providerId="ADAL" clId="{2A91CB3D-00D2-4020-9A2D-BE132295A5D6}" dt="2024-03-25T22:28:48.664" v="35" actId="478"/>
          <ac:spMkLst>
            <pc:docMk/>
            <pc:sldMk cId="2193055796" sldId="849"/>
            <ac:spMk id="3" creationId="{9784AA11-54B5-91C1-DA0C-5CD33B7D164E}"/>
          </ac:spMkLst>
        </pc:spChg>
        <pc:spChg chg="mod ord">
          <ac:chgData name="Coleman, Chad" userId="1d3fd261-0435-46a4-9e35-55ba72a12d10" providerId="ADAL" clId="{2A91CB3D-00D2-4020-9A2D-BE132295A5D6}" dt="2024-03-25T22:28:39.740" v="34" actId="6264"/>
          <ac:spMkLst>
            <pc:docMk/>
            <pc:sldMk cId="2193055796" sldId="849"/>
            <ac:spMk id="97" creationId="{00000000-0000-0000-0000-000000000000}"/>
          </ac:spMkLst>
        </pc:spChg>
      </pc:sldChg>
      <pc:sldChg chg="replTag delTag">
        <pc:chgData name="Coleman, Chad" userId="1d3fd261-0435-46a4-9e35-55ba72a12d10" providerId="ADAL" clId="{2A91CB3D-00D2-4020-9A2D-BE132295A5D6}" dt="2024-03-25T22:29:13.572" v="45"/>
        <pc:sldMkLst>
          <pc:docMk/>
          <pc:sldMk cId="106218062" sldId="850"/>
        </pc:sldMkLst>
      </pc:sldChg>
      <pc:sldChg chg="modSp mod replTag delTag">
        <pc:chgData name="Coleman, Chad" userId="1d3fd261-0435-46a4-9e35-55ba72a12d10" providerId="ADAL" clId="{2A91CB3D-00D2-4020-9A2D-BE132295A5D6}" dt="2024-03-25T22:29:14.820" v="49"/>
        <pc:sldMkLst>
          <pc:docMk/>
          <pc:sldMk cId="3485640125" sldId="851"/>
        </pc:sldMkLst>
        <pc:spChg chg="mod">
          <ac:chgData name="Coleman, Chad" userId="1d3fd261-0435-46a4-9e35-55ba72a12d10" providerId="ADAL" clId="{2A91CB3D-00D2-4020-9A2D-BE132295A5D6}" dt="2024-03-25T22:29:10.328" v="41" actId="20577"/>
          <ac:spMkLst>
            <pc:docMk/>
            <pc:sldMk cId="3485640125" sldId="851"/>
            <ac:spMk id="2" creationId="{B461C8F0-D6CC-8343-D8C9-4C228A44A81B}"/>
          </ac:spMkLst>
        </pc:spChg>
      </pc:sldChg>
      <pc:sldChg chg="modSp mod replTag delTag">
        <pc:chgData name="Coleman, Chad" userId="1d3fd261-0435-46a4-9e35-55ba72a12d10" providerId="ADAL" clId="{2A91CB3D-00D2-4020-9A2D-BE132295A5D6}" dt="2024-03-25T22:30:27.599" v="76"/>
        <pc:sldMkLst>
          <pc:docMk/>
          <pc:sldMk cId="1781901951" sldId="857"/>
        </pc:sldMkLst>
        <pc:spChg chg="mod">
          <ac:chgData name="Coleman, Chad" userId="1d3fd261-0435-46a4-9e35-55ba72a12d10" providerId="ADAL" clId="{2A91CB3D-00D2-4020-9A2D-BE132295A5D6}" dt="2024-03-25T22:30:27.599" v="76"/>
          <ac:spMkLst>
            <pc:docMk/>
            <pc:sldMk cId="1781901951" sldId="857"/>
            <ac:spMk id="3" creationId="{CD811A33-269D-C91B-773D-3EA65A7831CD}"/>
          </ac:spMkLst>
        </pc:spChg>
      </pc:sldChg>
      <pc:sldChg chg="modSp mod replTag delTag">
        <pc:chgData name="Coleman, Chad" userId="1d3fd261-0435-46a4-9e35-55ba72a12d10" providerId="ADAL" clId="{2A91CB3D-00D2-4020-9A2D-BE132295A5D6}" dt="2024-03-25T22:30:50.755" v="82"/>
        <pc:sldMkLst>
          <pc:docMk/>
          <pc:sldMk cId="1485300535" sldId="859"/>
        </pc:sldMkLst>
        <pc:spChg chg="mod">
          <ac:chgData name="Coleman, Chad" userId="1d3fd261-0435-46a4-9e35-55ba72a12d10" providerId="ADAL" clId="{2A91CB3D-00D2-4020-9A2D-BE132295A5D6}" dt="2024-03-25T22:30:40.960" v="80" actId="20577"/>
          <ac:spMkLst>
            <pc:docMk/>
            <pc:sldMk cId="1485300535" sldId="859"/>
            <ac:spMk id="3" creationId="{BF52BF74-493D-7433-1802-80B0EEF56555}"/>
          </ac:spMkLst>
        </pc:spChg>
        <pc:spChg chg="mod">
          <ac:chgData name="Coleman, Chad" userId="1d3fd261-0435-46a4-9e35-55ba72a12d10" providerId="ADAL" clId="{2A91CB3D-00D2-4020-9A2D-BE132295A5D6}" dt="2024-03-25T22:30:50.755" v="82"/>
          <ac:spMkLst>
            <pc:docMk/>
            <pc:sldMk cId="1485300535" sldId="859"/>
            <ac:spMk id="5" creationId="{B7BAF8E1-39B9-5A7A-1E6E-59C8263BADD9}"/>
          </ac:spMkLst>
        </pc:spChg>
      </pc:sldChg>
      <pc:sldChg chg="replTag delTag">
        <pc:chgData name="Coleman, Chad" userId="1d3fd261-0435-46a4-9e35-55ba72a12d10" providerId="ADAL" clId="{2A91CB3D-00D2-4020-9A2D-BE132295A5D6}" dt="2024-03-25T22:30:57.116" v="84"/>
        <pc:sldMkLst>
          <pc:docMk/>
          <pc:sldMk cId="2816693896" sldId="860"/>
        </pc:sldMkLst>
      </pc:sldChg>
      <pc:sldChg chg="replTag delTag">
        <pc:chgData name="Coleman, Chad" userId="1d3fd261-0435-46a4-9e35-55ba72a12d10" providerId="ADAL" clId="{2A91CB3D-00D2-4020-9A2D-BE132295A5D6}" dt="2024-03-25T22:29:14.189" v="47"/>
        <pc:sldMkLst>
          <pc:docMk/>
          <pc:sldMk cId="1258105455" sldId="861"/>
        </pc:sldMkLst>
      </pc:sldChg>
      <pc:sldChg chg="replTag delTag">
        <pc:chgData name="Coleman, Chad" userId="1d3fd261-0435-46a4-9e35-55ba72a12d10" providerId="ADAL" clId="{2A91CB3D-00D2-4020-9A2D-BE132295A5D6}" dt="2024-03-25T22:32:18.819" v="115"/>
        <pc:sldMkLst>
          <pc:docMk/>
          <pc:sldMk cId="1548671814" sldId="862"/>
        </pc:sldMkLst>
      </pc:sldChg>
      <pc:sldChg chg="modSp mod replTag delTag">
        <pc:chgData name="Coleman, Chad" userId="1d3fd261-0435-46a4-9e35-55ba72a12d10" providerId="ADAL" clId="{2A91CB3D-00D2-4020-9A2D-BE132295A5D6}" dt="2024-03-25T22:32:19.836" v="119"/>
        <pc:sldMkLst>
          <pc:docMk/>
          <pc:sldMk cId="165582039" sldId="863"/>
        </pc:sldMkLst>
        <pc:spChg chg="mod">
          <ac:chgData name="Coleman, Chad" userId="1d3fd261-0435-46a4-9e35-55ba72a12d10" providerId="ADAL" clId="{2A91CB3D-00D2-4020-9A2D-BE132295A5D6}" dt="2024-03-25T22:32:09.362" v="105" actId="20577"/>
          <ac:spMkLst>
            <pc:docMk/>
            <pc:sldMk cId="165582039" sldId="863"/>
            <ac:spMk id="3" creationId="{0AC31060-9627-95B8-5E6B-8D6467615EED}"/>
          </ac:spMkLst>
        </pc:spChg>
      </pc:sldChg>
      <pc:sldChg chg="modSp mod replTag delTag">
        <pc:chgData name="Coleman, Chad" userId="1d3fd261-0435-46a4-9e35-55ba72a12d10" providerId="ADAL" clId="{2A91CB3D-00D2-4020-9A2D-BE132295A5D6}" dt="2024-03-25T22:32:19.589" v="117"/>
        <pc:sldMkLst>
          <pc:docMk/>
          <pc:sldMk cId="2385997745" sldId="864"/>
        </pc:sldMkLst>
        <pc:spChg chg="mod">
          <ac:chgData name="Coleman, Chad" userId="1d3fd261-0435-46a4-9e35-55ba72a12d10" providerId="ADAL" clId="{2A91CB3D-00D2-4020-9A2D-BE132295A5D6}" dt="2024-03-25T22:31:30.082" v="95" actId="20577"/>
          <ac:spMkLst>
            <pc:docMk/>
            <pc:sldMk cId="2385997745" sldId="864"/>
            <ac:spMk id="3" creationId="{0F75690C-2F7D-2768-01AF-5D40883D2C8A}"/>
          </ac:spMkLst>
        </pc:spChg>
      </pc:sldChg>
      <pc:sldChg chg="replTag">
        <pc:chgData name="Coleman, Chad" userId="1d3fd261-0435-46a4-9e35-55ba72a12d10" providerId="ADAL" clId="{2A91CB3D-00D2-4020-9A2D-BE132295A5D6}" dt="2024-03-25T22:27:34.496" v="12"/>
        <pc:sldMkLst>
          <pc:docMk/>
          <pc:sldMk cId="3827097905" sldId="865"/>
        </pc:sldMkLst>
      </pc:sldChg>
      <pc:sldChg chg="replTag delTag">
        <pc:chgData name="Coleman, Chad" userId="1d3fd261-0435-46a4-9e35-55ba72a12d10" providerId="ADAL" clId="{2A91CB3D-00D2-4020-9A2D-BE132295A5D6}" dt="2024-03-25T22:32:11.834" v="107"/>
        <pc:sldMkLst>
          <pc:docMk/>
          <pc:sldMk cId="3971496112" sldId="8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C71F3D-AD0D-4516-B384-456C4122F5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4FBBCF4-FE14-4F9F-834E-60D5DD9F7B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5939AD-3AF1-4F9B-B093-84BE36E69E15}" type="datetimeFigureOut">
              <a:rPr lang="en-US" smtClean="0"/>
              <a:t>3/26/2024</a:t>
            </a:fld>
            <a:endParaRPr lang="en-US" dirty="0"/>
          </a:p>
        </p:txBody>
      </p:sp>
      <p:sp>
        <p:nvSpPr>
          <p:cNvPr id="4" name="Footer Placeholder 3">
            <a:extLst>
              <a:ext uri="{FF2B5EF4-FFF2-40B4-BE49-F238E27FC236}">
                <a16:creationId xmlns:a16="http://schemas.microsoft.com/office/drawing/2014/main" id="{2F1833BD-2B84-48CA-BA78-D12CF58A1E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6FEB22-4495-4FBF-A0CE-8B3771920F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7C2EB9-1A8D-43E4-8536-5C5DA2BC17F2}" type="slidenum">
              <a:rPr lang="en-US" smtClean="0"/>
              <a:t>‹#›</a:t>
            </a:fld>
            <a:endParaRPr lang="en-US" dirty="0"/>
          </a:p>
        </p:txBody>
      </p:sp>
    </p:spTree>
    <p:extLst>
      <p:ext uri="{BB962C8B-B14F-4D97-AF65-F5344CB8AC3E}">
        <p14:creationId xmlns:p14="http://schemas.microsoft.com/office/powerpoint/2010/main" val="676854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alatino Linotype" panose="0204050205050503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alatino Linotype" panose="02040502050505030304" pitchFamily="18" charset="0"/>
              </a:defRPr>
            </a:lvl1pPr>
          </a:lstStyle>
          <a:p>
            <a:fld id="{1E0CA7D6-6E47-4619-B804-1ADF2FBB391A}" type="datetimeFigureOut">
              <a:rPr lang="en-US" smtClean="0"/>
              <a:pPr/>
              <a:t>3/26/2024</a:t>
            </a:fld>
            <a:endParaRPr lang="en-US" dirty="0"/>
          </a:p>
        </p:txBody>
      </p:sp>
      <p:sp>
        <p:nvSpPr>
          <p:cNvPr id="4" name="Slide Image Placeholder 3"/>
          <p:cNvSpPr>
            <a:spLocks noGrp="1" noRot="1" noChangeAspect="1"/>
          </p:cNvSpPr>
          <p:nvPr>
            <p:ph type="sldImg" idx="2"/>
          </p:nvPr>
        </p:nvSpPr>
        <p:spPr>
          <a:xfrm>
            <a:off x="241300" y="458788"/>
            <a:ext cx="6388100" cy="35417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41300" y="4089400"/>
            <a:ext cx="6388100" cy="459581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alatino Linotype" panose="0204050205050503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a:latin typeface="Lucida Sans" panose="020B0602030504020204" pitchFamily="34" charset="0"/>
              </a:defRPr>
            </a:lvl1pPr>
          </a:lstStyle>
          <a:p>
            <a:fld id="{0801E11E-53AE-4A38-80D9-4D0D8D485CFB}" type="slidenum">
              <a:rPr lang="en-US" smtClean="0"/>
              <a:pPr/>
              <a:t>‹#›</a:t>
            </a:fld>
            <a:endParaRPr lang="en-US" dirty="0"/>
          </a:p>
        </p:txBody>
      </p:sp>
    </p:spTree>
    <p:extLst>
      <p:ext uri="{BB962C8B-B14F-4D97-AF65-F5344CB8AC3E}">
        <p14:creationId xmlns:p14="http://schemas.microsoft.com/office/powerpoint/2010/main" val="38029843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lnSpc>
        <a:spcPct val="114000"/>
      </a:lnSpc>
      <a:spcAft>
        <a:spcPts val="600"/>
      </a:spcAft>
      <a:defRPr sz="1200" kern="1200">
        <a:solidFill>
          <a:schemeClr val="tx1"/>
        </a:solidFill>
        <a:latin typeface="Palatino Linotype" panose="02040502050505030304" pitchFamily="18" charset="0"/>
        <a:ea typeface="+mn-ea"/>
        <a:cs typeface="+mn-cs"/>
      </a:defRPr>
    </a:lvl1pPr>
    <a:lvl2pPr marL="457200" algn="l" defTabSz="914400" rtl="0" eaLnBrk="1" latinLnBrk="0" hangingPunct="1">
      <a:lnSpc>
        <a:spcPct val="114000"/>
      </a:lnSpc>
      <a:spcAft>
        <a:spcPts val="600"/>
      </a:spcAft>
      <a:defRPr sz="1200" kern="1200">
        <a:solidFill>
          <a:schemeClr val="tx1"/>
        </a:solidFill>
        <a:latin typeface="Palatino Linotype" panose="02040502050505030304" pitchFamily="18" charset="0"/>
        <a:ea typeface="+mn-ea"/>
        <a:cs typeface="+mn-cs"/>
      </a:defRPr>
    </a:lvl2pPr>
    <a:lvl3pPr marL="914400" algn="l" defTabSz="914400" rtl="0" eaLnBrk="1" latinLnBrk="0" hangingPunct="1">
      <a:lnSpc>
        <a:spcPct val="114000"/>
      </a:lnSpc>
      <a:spcAft>
        <a:spcPts val="600"/>
      </a:spcAft>
      <a:defRPr sz="1200" kern="1200">
        <a:solidFill>
          <a:schemeClr val="tx1"/>
        </a:solidFill>
        <a:latin typeface="Palatino Linotype" panose="02040502050505030304" pitchFamily="18" charset="0"/>
        <a:ea typeface="+mn-ea"/>
        <a:cs typeface="+mn-cs"/>
      </a:defRPr>
    </a:lvl3pPr>
    <a:lvl4pPr marL="1371600" algn="l" defTabSz="914400" rtl="0" eaLnBrk="1" latinLnBrk="0" hangingPunct="1">
      <a:lnSpc>
        <a:spcPct val="114000"/>
      </a:lnSpc>
      <a:spcAft>
        <a:spcPts val="600"/>
      </a:spcAft>
      <a:defRPr sz="1200" kern="1200">
        <a:solidFill>
          <a:schemeClr val="tx1"/>
        </a:solidFill>
        <a:latin typeface="Palatino Linotype" panose="02040502050505030304" pitchFamily="18" charset="0"/>
        <a:ea typeface="+mn-ea"/>
        <a:cs typeface="+mn-cs"/>
      </a:defRPr>
    </a:lvl4pPr>
    <a:lvl5pPr marL="1828800" algn="l" defTabSz="914400" rtl="0" eaLnBrk="1" latinLnBrk="0" hangingPunct="1">
      <a:lnSpc>
        <a:spcPct val="114000"/>
      </a:lnSpc>
      <a:spcAft>
        <a:spcPts val="600"/>
      </a:spcAft>
      <a:defRPr sz="1200" kern="1200">
        <a:solidFill>
          <a:schemeClr val="tx1"/>
        </a:solidFill>
        <a:latin typeface="Palatino Linotype" panose="0204050205050503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erc.com/pa/RAPA/Pages/ITCS.aspx" TargetMode="External"/><Relationship Id="rId7" Type="http://schemas.openxmlformats.org/officeDocument/2006/relationships/hyperlink" Target="mailto:engage@wecc.org"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wecc.org/Pages/home.aspx" TargetMode="External"/><Relationship Id="rId5" Type="http://schemas.openxmlformats.org/officeDocument/2006/relationships/hyperlink" Target="https://wecc4.sharepoint.com/sites/ITCSProject/Shared%20Documents/General/01-31-2024%20ITCS%20Status%20Update/ITCS%20Advisory%20Group%20Meeting%20Schedule&#8203;&#8203;" TargetMode="External"/><Relationship Id="rId4" Type="http://schemas.openxmlformats.org/officeDocument/2006/relationships/hyperlink" Target="ITCS%20Advisory%20Group%20Meeting%20Schedule&#8203;&#820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338" y="458788"/>
            <a:ext cx="6296025" cy="35417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072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338" y="458788"/>
            <a:ext cx="6296025" cy="3541712"/>
          </a:xfrm>
        </p:spPr>
      </p:sp>
      <p:sp>
        <p:nvSpPr>
          <p:cNvPr id="3" name="Notes Placeholder 2"/>
          <p:cNvSpPr>
            <a:spLocks noGrp="1"/>
          </p:cNvSpPr>
          <p:nvPr>
            <p:ph type="body" idx="1"/>
          </p:nvPr>
        </p:nvSpPr>
        <p:spPr/>
        <p:txBody>
          <a:bodyPr/>
          <a:lstStyle/>
          <a:p>
            <a:r>
              <a:rPr lang="en-US" dirty="0"/>
              <a:t>VIC – please note during this slide that periodic and intentional stakeholder opportunities – such as this discussion – are being created as the project moves forward in order to keep the stakeholders apprised of the progress and development of the study (thanks – Kris)</a:t>
            </a:r>
          </a:p>
        </p:txBody>
      </p:sp>
    </p:spTree>
    <p:extLst>
      <p:ext uri="{BB962C8B-B14F-4D97-AF65-F5344CB8AC3E}">
        <p14:creationId xmlns:p14="http://schemas.microsoft.com/office/powerpoint/2010/main" val="159971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338" y="458788"/>
            <a:ext cx="6296025" cy="3541712"/>
          </a:xfrm>
        </p:spPr>
      </p:sp>
      <p:sp>
        <p:nvSpPr>
          <p:cNvPr id="3" name="Notes Placeholder 2"/>
          <p:cNvSpPr>
            <a:spLocks noGrp="1"/>
          </p:cNvSpPr>
          <p:nvPr>
            <p:ph type="body" idx="1"/>
          </p:nvPr>
        </p:nvSpPr>
        <p:spPr/>
        <p:txBody>
          <a:bodyPr/>
          <a:lstStyle/>
          <a:p>
            <a:r>
              <a:rPr lang="en-US"/>
              <a:t> Should we include for our presentation where we sent out the data request in the WI?? Also – this looks a little sparse. Are there other things along the timeline that would be reasonable to include? Maybe the advisory meetings??? Or identify PHASE ONE and PHASE TWO????</a:t>
            </a:r>
          </a:p>
        </p:txBody>
      </p:sp>
      <p:sp>
        <p:nvSpPr>
          <p:cNvPr id="4" name="Slide Number Placeholder 3"/>
          <p:cNvSpPr>
            <a:spLocks noGrp="1"/>
          </p:cNvSpPr>
          <p:nvPr>
            <p:ph type="sldNum" sz="quarter" idx="10"/>
          </p:nvPr>
        </p:nvSpPr>
        <p:spPr/>
        <p:txBody>
          <a:bodyPr/>
          <a:lstStyle/>
          <a:p>
            <a:pPr marL="0" marR="0" lvl="0" indent="0" algn="r" defTabSz="966334" rtl="0" eaLnBrk="1" fontAlgn="auto" latinLnBrk="0" hangingPunct="1">
              <a:lnSpc>
                <a:spcPct val="100000"/>
              </a:lnSpc>
              <a:spcBef>
                <a:spcPts val="0"/>
              </a:spcBef>
              <a:spcAft>
                <a:spcPts val="0"/>
              </a:spcAft>
              <a:buClrTx/>
              <a:buSzTx/>
              <a:buFontTx/>
              <a:buNone/>
              <a:tabLst/>
              <a:defRPr/>
            </a:pPr>
            <a:fld id="{E9DACDC4-C504-4D72-BD4D-C723AE09D640}" type="slidenum">
              <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84" charset="-128"/>
                <a:cs typeface="+mn-cs"/>
              </a:rPr>
              <a:pPr marL="0" marR="0" lvl="0" indent="0" algn="r" defTabSz="96633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84" charset="-128"/>
              <a:cs typeface="+mn-cs"/>
            </a:endParaRPr>
          </a:p>
        </p:txBody>
      </p:sp>
    </p:spTree>
    <p:extLst>
      <p:ext uri="{BB962C8B-B14F-4D97-AF65-F5344CB8AC3E}">
        <p14:creationId xmlns:p14="http://schemas.microsoft.com/office/powerpoint/2010/main" val="141599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338" y="458788"/>
            <a:ext cx="6296025" cy="35417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5349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338" y="458788"/>
            <a:ext cx="6296025" cy="3541712"/>
          </a:xfrm>
        </p:spPr>
      </p:sp>
      <p:sp>
        <p:nvSpPr>
          <p:cNvPr id="3" name="Notes Placeholder 2"/>
          <p:cNvSpPr>
            <a:spLocks noGrp="1"/>
          </p:cNvSpPr>
          <p:nvPr>
            <p:ph type="body" idx="1"/>
          </p:nvPr>
        </p:nvSpPr>
        <p:spPr/>
        <p:txBody>
          <a:bodyPr/>
          <a:lstStyle/>
          <a:p>
            <a:pPr lvl="1"/>
            <a:r>
              <a:rPr lang="en-US" dirty="0"/>
              <a:t>New generation: </a:t>
            </a:r>
            <a:r>
              <a:rPr lang="en-US" sz="1200" dirty="0">
                <a:effectLst/>
                <a:latin typeface="Palatino Linotype" panose="02040502050505030304" pitchFamily="18" charset="0"/>
                <a:ea typeface="Times New Roman" panose="02020603050405020304" pitchFamily="18" charset="0"/>
                <a:cs typeface="Calibri" panose="020F0502020204030204" pitchFamily="34" charset="0"/>
              </a:rPr>
              <a:t>Generation with a signed ISA should be included in the future year cases</a:t>
            </a:r>
            <a:endParaRPr lang="en-US" dirty="0"/>
          </a:p>
          <a:p>
            <a:pPr lvl="1"/>
            <a:r>
              <a:rPr lang="en-US" dirty="0"/>
              <a:t>Planned retirements: Generation that has retired or has announced retirement should be removed from the appropriate cases</a:t>
            </a:r>
          </a:p>
          <a:p>
            <a:pPr lvl="1"/>
            <a:r>
              <a:rPr lang="en-US" dirty="0"/>
              <a:t>Facility Ratings</a:t>
            </a:r>
          </a:p>
          <a:p>
            <a:pPr lvl="1"/>
            <a:r>
              <a:rPr lang="en-US" dirty="0"/>
              <a:t>Expected long-term facility outages</a:t>
            </a:r>
          </a:p>
          <a:p>
            <a:pPr lvl="1"/>
            <a:r>
              <a:rPr lang="en-US" dirty="0"/>
              <a:t>Transmission system topology</a:t>
            </a:r>
          </a:p>
        </p:txBody>
      </p:sp>
    </p:spTree>
    <p:extLst>
      <p:ext uri="{BB962C8B-B14F-4D97-AF65-F5344CB8AC3E}">
        <p14:creationId xmlns:p14="http://schemas.microsoft.com/office/powerpoint/2010/main" val="99657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338" y="458788"/>
            <a:ext cx="6296025" cy="3541712"/>
          </a:xfrm>
        </p:spPr>
      </p:sp>
      <p:sp>
        <p:nvSpPr>
          <p:cNvPr id="3" name="Notes Placeholder 2"/>
          <p:cNvSpPr>
            <a:spLocks noGrp="1"/>
          </p:cNvSpPr>
          <p:nvPr>
            <p:ph type="body" idx="1"/>
          </p:nvPr>
        </p:nvSpPr>
        <p:spPr/>
        <p:txBody>
          <a:bodyPr/>
          <a:lstStyle/>
          <a:p>
            <a:r>
              <a:rPr lang="en-US"/>
              <a:t>NERC ITCS </a:t>
            </a:r>
            <a:r>
              <a:rPr lang="en-US" u="none">
                <a:hlinkClick r:id="rId3"/>
              </a:rPr>
              <a:t>webpage</a:t>
            </a:r>
            <a:r>
              <a:rPr lang="en-US"/>
              <a:t> </a:t>
            </a:r>
            <a:r>
              <a:rPr lang="en-US">
                <a:hlinkClick r:id="rId3"/>
              </a:rPr>
              <a:t>https://www.nerc.com/pa/RAPA/Pages/ITCS.aspx</a:t>
            </a:r>
            <a:endParaRPr lang="en-US"/>
          </a:p>
          <a:p>
            <a:r>
              <a:rPr lang="en-US"/>
              <a:t>NERC ITCS Advisory Group Meeting</a:t>
            </a:r>
            <a:r>
              <a:rPr lang="en-US" u="sng"/>
              <a:t> </a:t>
            </a:r>
            <a:r>
              <a:rPr lang="en-US" u="sng">
                <a:hlinkClick r:id="rId4"/>
              </a:rPr>
              <a:t>Schedule</a:t>
            </a:r>
            <a:r>
              <a:rPr lang="en-US"/>
              <a:t>​​ </a:t>
            </a:r>
            <a:r>
              <a:rPr lang="en-US">
                <a:hlinkClick r:id="rId5"/>
              </a:rPr>
              <a:t>https://wecc4.sharepoint.com/sites/ITCSProject/Shared%20Documents/General/01-31-2024%20ITCS%20Status%20Update/ITCS%20Advisory%20Group%20Meeting%20Schedule​​</a:t>
            </a:r>
            <a:endParaRPr lang="en-US"/>
          </a:p>
          <a:p>
            <a:r>
              <a:rPr lang="en-US"/>
              <a:t>WECC Weekly Update</a:t>
            </a:r>
          </a:p>
          <a:p>
            <a:r>
              <a:rPr lang="en-US"/>
              <a:t>WECC </a:t>
            </a:r>
            <a:r>
              <a:rPr lang="en-US" u="sng">
                <a:hlinkClick r:id="rId6"/>
              </a:rPr>
              <a:t>website</a:t>
            </a:r>
            <a:r>
              <a:rPr lang="en-US"/>
              <a:t> </a:t>
            </a:r>
            <a:r>
              <a:rPr lang="en-US">
                <a:hlinkClick r:id="rId6"/>
              </a:rPr>
              <a:t>https://www.wecc.org/Pages/home.aspx</a:t>
            </a:r>
            <a:endParaRPr lang="en-US"/>
          </a:p>
          <a:p>
            <a:r>
              <a:rPr lang="en-US"/>
              <a:t>Email us at </a:t>
            </a:r>
            <a:r>
              <a:rPr lang="en-US">
                <a:hlinkClick r:id="rId7"/>
              </a:rPr>
              <a:t>engage@wecc.org</a:t>
            </a:r>
            <a:endParaRPr lang="en-US"/>
          </a:p>
        </p:txBody>
      </p:sp>
    </p:spTree>
    <p:extLst>
      <p:ext uri="{BB962C8B-B14F-4D97-AF65-F5344CB8AC3E}">
        <p14:creationId xmlns:p14="http://schemas.microsoft.com/office/powerpoint/2010/main" val="307985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338" y="458788"/>
            <a:ext cx="6296025" cy="35417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0624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E4C09-7843-4926-B255-6FC4758B3C61}"/>
              </a:ext>
            </a:extLst>
          </p:cNvPr>
          <p:cNvSpPr/>
          <p:nvPr userDrawn="1"/>
        </p:nvSpPr>
        <p:spPr>
          <a:xfrm>
            <a:off x="6326154" y="4749281"/>
            <a:ext cx="5236680" cy="1850695"/>
          </a:xfrm>
          <a:prstGeom prst="rect">
            <a:avLst/>
          </a:prstGeom>
          <a:solidFill>
            <a:srgbClr val="00395D"/>
          </a:solidFill>
          <a:ln w="57150" cmpd="dbl">
            <a:solidFill>
              <a:srgbClr val="0039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5796308-FFA9-4928-8FDE-9FE30C6F1DA6}"/>
              </a:ext>
            </a:extLst>
          </p:cNvPr>
          <p:cNvSpPr/>
          <p:nvPr userDrawn="1"/>
        </p:nvSpPr>
        <p:spPr>
          <a:xfrm>
            <a:off x="6326154" y="334977"/>
            <a:ext cx="5236680" cy="4224179"/>
          </a:xfrm>
          <a:prstGeom prst="rect">
            <a:avLst/>
          </a:prstGeom>
          <a:solidFill>
            <a:srgbClr val="00395D"/>
          </a:solidFill>
          <a:ln w="57150" cmpd="dbl">
            <a:solidFill>
              <a:srgbClr val="0039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7EB4D16-4F91-4141-A870-7552A3F19B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0775" y="2560320"/>
            <a:ext cx="2331601" cy="1737360"/>
          </a:xfrm>
          <a:prstGeom prst="rect">
            <a:avLst/>
          </a:prstGeom>
        </p:spPr>
      </p:pic>
      <p:sp>
        <p:nvSpPr>
          <p:cNvPr id="10" name="Title 1">
            <a:extLst>
              <a:ext uri="{FF2B5EF4-FFF2-40B4-BE49-F238E27FC236}">
                <a16:creationId xmlns:a16="http://schemas.microsoft.com/office/drawing/2014/main" id="{095B6CEB-F062-4D08-82D8-D5E5185BEF40}"/>
              </a:ext>
            </a:extLst>
          </p:cNvPr>
          <p:cNvSpPr txBox="1">
            <a:spLocks/>
          </p:cNvSpPr>
          <p:nvPr userDrawn="1"/>
        </p:nvSpPr>
        <p:spPr>
          <a:xfrm>
            <a:off x="6725270" y="1424926"/>
            <a:ext cx="4424609" cy="513585"/>
          </a:xfrm>
          <a:prstGeom prst="rect">
            <a:avLst/>
          </a:prstGeom>
        </p:spPr>
        <p:txBody>
          <a:bodyPr vert="horz" lIns="91440" tIns="45720" rIns="91440" bIns="45720" rtlCol="0" anchor="b">
            <a:noAutofit/>
          </a:bodyPr>
          <a:lstStyle>
            <a:lvl1pPr algn="ctr" defTabSz="914400" rtl="0" eaLnBrk="1" latinLnBrk="0" hangingPunct="1">
              <a:lnSpc>
                <a:spcPct val="114000"/>
              </a:lnSpc>
              <a:spcBef>
                <a:spcPct val="0"/>
              </a:spcBef>
              <a:buNone/>
              <a:defRPr sz="2800" kern="1200">
                <a:solidFill>
                  <a:schemeClr val="bg1"/>
                </a:solidFill>
                <a:latin typeface="+mj-lt"/>
                <a:ea typeface="+mj-ea"/>
                <a:cs typeface="+mj-cs"/>
              </a:defRPr>
            </a:lvl1pPr>
          </a:lstStyle>
          <a:p>
            <a:endParaRPr lang="en-US" dirty="0">
              <a:latin typeface="Lucida Sans" panose="020B0602030504020204" pitchFamily="34" charset="0"/>
            </a:endParaRPr>
          </a:p>
        </p:txBody>
      </p:sp>
      <p:sp>
        <p:nvSpPr>
          <p:cNvPr id="17" name="Title 16">
            <a:extLst>
              <a:ext uri="{FF2B5EF4-FFF2-40B4-BE49-F238E27FC236}">
                <a16:creationId xmlns:a16="http://schemas.microsoft.com/office/drawing/2014/main" id="{BC690B0F-0A83-4758-A7B7-B8DC9AB472BA}"/>
              </a:ext>
            </a:extLst>
          </p:cNvPr>
          <p:cNvSpPr>
            <a:spLocks noGrp="1"/>
          </p:cNvSpPr>
          <p:nvPr>
            <p:ph type="title" hasCustomPrompt="1"/>
          </p:nvPr>
        </p:nvSpPr>
        <p:spPr>
          <a:xfrm>
            <a:off x="6559419" y="2891470"/>
            <a:ext cx="4742858" cy="537530"/>
          </a:xfrm>
        </p:spPr>
        <p:txBody>
          <a:bodyPr>
            <a:normAutofit/>
          </a:bodyPr>
          <a:lstStyle>
            <a:lvl1pPr algn="ctr">
              <a:lnSpc>
                <a:spcPct val="114000"/>
              </a:lnSpc>
              <a:spcBef>
                <a:spcPts val="600"/>
              </a:spcBef>
              <a:spcAft>
                <a:spcPts val="600"/>
              </a:spcAft>
              <a:defRPr sz="2000" b="0">
                <a:solidFill>
                  <a:schemeClr val="bg1"/>
                </a:solidFill>
              </a:defRPr>
            </a:lvl1pPr>
          </a:lstStyle>
          <a:p>
            <a:r>
              <a:rPr lang="en-US" dirty="0"/>
              <a:t>Month DD, </a:t>
            </a:r>
            <a:r>
              <a:rPr lang="en-US" dirty="0" err="1"/>
              <a:t>YYYY</a:t>
            </a:r>
            <a:endParaRPr lang="en-US" dirty="0"/>
          </a:p>
        </p:txBody>
      </p:sp>
      <p:sp>
        <p:nvSpPr>
          <p:cNvPr id="20" name="Text Placeholder 19">
            <a:extLst>
              <a:ext uri="{FF2B5EF4-FFF2-40B4-BE49-F238E27FC236}">
                <a16:creationId xmlns:a16="http://schemas.microsoft.com/office/drawing/2014/main" id="{87F85ED6-75CA-4DE2-B037-DDD7BEFE5752}"/>
              </a:ext>
            </a:extLst>
          </p:cNvPr>
          <p:cNvSpPr>
            <a:spLocks noGrp="1"/>
          </p:cNvSpPr>
          <p:nvPr>
            <p:ph type="body" sz="quarter" idx="10" hasCustomPrompt="1"/>
          </p:nvPr>
        </p:nvSpPr>
        <p:spPr>
          <a:xfrm>
            <a:off x="6559420" y="4944055"/>
            <a:ext cx="4742857" cy="1465797"/>
          </a:xfrm>
        </p:spPr>
        <p:txBody>
          <a:bodyPr anchor="ctr"/>
          <a:lstStyle>
            <a:lvl1pPr marL="0" indent="0" algn="ctr">
              <a:lnSpc>
                <a:spcPct val="114000"/>
              </a:lnSpc>
              <a:spcBef>
                <a:spcPts val="600"/>
              </a:spcBef>
              <a:spcAft>
                <a:spcPts val="600"/>
              </a:spcAft>
              <a:buNone/>
              <a:defRPr>
                <a:solidFill>
                  <a:schemeClr val="bg1"/>
                </a:solidFill>
              </a:defRPr>
            </a:lvl1pPr>
          </a:lstStyle>
          <a:p>
            <a:pPr lvl="0"/>
            <a:r>
              <a:rPr lang="en-US" dirty="0"/>
              <a:t>Presenter’s name and title</a:t>
            </a:r>
          </a:p>
        </p:txBody>
      </p:sp>
      <p:sp>
        <p:nvSpPr>
          <p:cNvPr id="24" name="Text Placeholder 23">
            <a:extLst>
              <a:ext uri="{FF2B5EF4-FFF2-40B4-BE49-F238E27FC236}">
                <a16:creationId xmlns:a16="http://schemas.microsoft.com/office/drawing/2014/main" id="{E065F58D-92FD-4E83-81A0-DFCF47C54C26}"/>
              </a:ext>
            </a:extLst>
          </p:cNvPr>
          <p:cNvSpPr>
            <a:spLocks noGrp="1"/>
          </p:cNvSpPr>
          <p:nvPr>
            <p:ph type="body" sz="quarter" idx="11" hasCustomPrompt="1"/>
          </p:nvPr>
        </p:nvSpPr>
        <p:spPr>
          <a:xfrm>
            <a:off x="6559419" y="1424926"/>
            <a:ext cx="4742858" cy="1369157"/>
          </a:xfrm>
        </p:spPr>
        <p:txBody>
          <a:bodyPr/>
          <a:lstStyle>
            <a:lvl1pPr marL="0" indent="0" algn="ctr">
              <a:lnSpc>
                <a:spcPct val="114000"/>
              </a:lnSpc>
              <a:spcBef>
                <a:spcPts val="600"/>
              </a:spcBef>
              <a:spcAft>
                <a:spcPts val="600"/>
              </a:spcAft>
              <a:buNone/>
              <a:defRPr>
                <a:solidFill>
                  <a:schemeClr val="bg1"/>
                </a:solidFill>
                <a:latin typeface="+mj-lt"/>
              </a:defRPr>
            </a:lvl1pPr>
          </a:lstStyle>
          <a:p>
            <a:pPr lvl="0"/>
            <a:r>
              <a:rPr lang="en-US" dirty="0"/>
              <a:t>Presentation Title</a:t>
            </a:r>
          </a:p>
        </p:txBody>
      </p:sp>
    </p:spTree>
    <p:custDataLst>
      <p:tags r:id="rId1"/>
    </p:custDataLst>
    <p:extLst>
      <p:ext uri="{BB962C8B-B14F-4D97-AF65-F5344CB8AC3E}">
        <p14:creationId xmlns:p14="http://schemas.microsoft.com/office/powerpoint/2010/main" val="233416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ultiple Presenters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E4C09-7843-4926-B255-6FC4758B3C61}"/>
              </a:ext>
            </a:extLst>
          </p:cNvPr>
          <p:cNvSpPr/>
          <p:nvPr userDrawn="1"/>
        </p:nvSpPr>
        <p:spPr>
          <a:xfrm>
            <a:off x="4749281" y="3775318"/>
            <a:ext cx="6813553" cy="2783756"/>
          </a:xfrm>
          <a:prstGeom prst="rect">
            <a:avLst/>
          </a:prstGeom>
          <a:solidFill>
            <a:srgbClr val="00395D"/>
          </a:solidFill>
          <a:ln w="57150" cmpd="dbl">
            <a:solidFill>
              <a:srgbClr val="0039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5796308-FFA9-4928-8FDE-9FE30C6F1DA6}"/>
              </a:ext>
            </a:extLst>
          </p:cNvPr>
          <p:cNvSpPr/>
          <p:nvPr userDrawn="1"/>
        </p:nvSpPr>
        <p:spPr>
          <a:xfrm>
            <a:off x="4749282" y="334977"/>
            <a:ext cx="6813553" cy="3291119"/>
          </a:xfrm>
          <a:prstGeom prst="rect">
            <a:avLst/>
          </a:prstGeom>
          <a:solidFill>
            <a:srgbClr val="00395D"/>
          </a:solidFill>
          <a:ln w="57150" cmpd="dbl">
            <a:solidFill>
              <a:srgbClr val="00395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7EB4D16-4F91-4141-A870-7552A3F19B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2277" y="2564906"/>
            <a:ext cx="2331601" cy="1737360"/>
          </a:xfrm>
          <a:prstGeom prst="rect">
            <a:avLst/>
          </a:prstGeom>
        </p:spPr>
      </p:pic>
      <p:sp>
        <p:nvSpPr>
          <p:cNvPr id="10" name="Title 1">
            <a:extLst>
              <a:ext uri="{FF2B5EF4-FFF2-40B4-BE49-F238E27FC236}">
                <a16:creationId xmlns:a16="http://schemas.microsoft.com/office/drawing/2014/main" id="{095B6CEB-F062-4D08-82D8-D5E5185BEF40}"/>
              </a:ext>
            </a:extLst>
          </p:cNvPr>
          <p:cNvSpPr txBox="1">
            <a:spLocks/>
          </p:cNvSpPr>
          <p:nvPr userDrawn="1"/>
        </p:nvSpPr>
        <p:spPr>
          <a:xfrm>
            <a:off x="6725270" y="1424926"/>
            <a:ext cx="4424609" cy="513585"/>
          </a:xfrm>
          <a:prstGeom prst="rect">
            <a:avLst/>
          </a:prstGeom>
        </p:spPr>
        <p:txBody>
          <a:bodyPr vert="horz" lIns="91440" tIns="45720" rIns="91440" bIns="45720" rtlCol="0" anchor="b">
            <a:noAutofit/>
          </a:bodyPr>
          <a:lstStyle>
            <a:lvl1pPr algn="ctr" defTabSz="914400" rtl="0" eaLnBrk="1" latinLnBrk="0" hangingPunct="1">
              <a:lnSpc>
                <a:spcPct val="114000"/>
              </a:lnSpc>
              <a:spcBef>
                <a:spcPct val="0"/>
              </a:spcBef>
              <a:buNone/>
              <a:defRPr sz="2800" kern="1200">
                <a:solidFill>
                  <a:schemeClr val="bg1"/>
                </a:solidFill>
                <a:latin typeface="+mj-lt"/>
                <a:ea typeface="+mj-ea"/>
                <a:cs typeface="+mj-cs"/>
              </a:defRPr>
            </a:lvl1pPr>
          </a:lstStyle>
          <a:p>
            <a:endParaRPr lang="en-US" dirty="0">
              <a:latin typeface="Lucida Sans" panose="020B0602030504020204" pitchFamily="34" charset="0"/>
            </a:endParaRPr>
          </a:p>
        </p:txBody>
      </p:sp>
      <p:sp>
        <p:nvSpPr>
          <p:cNvPr id="17" name="Title 16">
            <a:extLst>
              <a:ext uri="{FF2B5EF4-FFF2-40B4-BE49-F238E27FC236}">
                <a16:creationId xmlns:a16="http://schemas.microsoft.com/office/drawing/2014/main" id="{BC690B0F-0A83-4758-A7B7-B8DC9AB472BA}"/>
              </a:ext>
            </a:extLst>
          </p:cNvPr>
          <p:cNvSpPr>
            <a:spLocks noGrp="1"/>
          </p:cNvSpPr>
          <p:nvPr>
            <p:ph type="title" hasCustomPrompt="1"/>
          </p:nvPr>
        </p:nvSpPr>
        <p:spPr>
          <a:xfrm>
            <a:off x="4935895" y="2714128"/>
            <a:ext cx="6366384" cy="537530"/>
          </a:xfrm>
        </p:spPr>
        <p:txBody>
          <a:bodyPr>
            <a:normAutofit/>
          </a:bodyPr>
          <a:lstStyle>
            <a:lvl1pPr algn="ctr">
              <a:lnSpc>
                <a:spcPct val="114000"/>
              </a:lnSpc>
              <a:spcBef>
                <a:spcPts val="600"/>
              </a:spcBef>
              <a:spcAft>
                <a:spcPts val="600"/>
              </a:spcAft>
              <a:defRPr sz="2000" b="0">
                <a:solidFill>
                  <a:schemeClr val="bg1"/>
                </a:solidFill>
              </a:defRPr>
            </a:lvl1pPr>
          </a:lstStyle>
          <a:p>
            <a:r>
              <a:rPr lang="en-US" dirty="0"/>
              <a:t>Month DD, </a:t>
            </a:r>
            <a:r>
              <a:rPr lang="en-US" dirty="0" err="1"/>
              <a:t>YYYY</a:t>
            </a:r>
            <a:endParaRPr lang="en-US" dirty="0"/>
          </a:p>
        </p:txBody>
      </p:sp>
      <p:sp>
        <p:nvSpPr>
          <p:cNvPr id="20" name="Text Placeholder 19">
            <a:extLst>
              <a:ext uri="{FF2B5EF4-FFF2-40B4-BE49-F238E27FC236}">
                <a16:creationId xmlns:a16="http://schemas.microsoft.com/office/drawing/2014/main" id="{87F85ED6-75CA-4DE2-B037-DDD7BEFE5752}"/>
              </a:ext>
            </a:extLst>
          </p:cNvPr>
          <p:cNvSpPr>
            <a:spLocks noGrp="1"/>
          </p:cNvSpPr>
          <p:nvPr>
            <p:ph type="body" sz="quarter" idx="10" hasCustomPrompt="1"/>
          </p:nvPr>
        </p:nvSpPr>
        <p:spPr>
          <a:xfrm>
            <a:off x="4935894" y="3965510"/>
            <a:ext cx="6366384" cy="2444343"/>
          </a:xfrm>
        </p:spPr>
        <p:txBody>
          <a:bodyPr anchor="ctr"/>
          <a:lstStyle>
            <a:lvl1pPr marL="0" indent="0" algn="ctr">
              <a:lnSpc>
                <a:spcPct val="114000"/>
              </a:lnSpc>
              <a:spcBef>
                <a:spcPts val="600"/>
              </a:spcBef>
              <a:spcAft>
                <a:spcPts val="600"/>
              </a:spcAft>
              <a:buNone/>
              <a:defRPr>
                <a:solidFill>
                  <a:schemeClr val="bg1"/>
                </a:solidFill>
              </a:defRPr>
            </a:lvl1pPr>
          </a:lstStyle>
          <a:p>
            <a:pPr lvl="0"/>
            <a:r>
              <a:rPr lang="en-US" dirty="0"/>
              <a:t>Presenter’s name and title</a:t>
            </a:r>
          </a:p>
        </p:txBody>
      </p:sp>
      <p:sp>
        <p:nvSpPr>
          <p:cNvPr id="24" name="Text Placeholder 23">
            <a:extLst>
              <a:ext uri="{FF2B5EF4-FFF2-40B4-BE49-F238E27FC236}">
                <a16:creationId xmlns:a16="http://schemas.microsoft.com/office/drawing/2014/main" id="{E065F58D-92FD-4E83-81A0-DFCF47C54C26}"/>
              </a:ext>
            </a:extLst>
          </p:cNvPr>
          <p:cNvSpPr>
            <a:spLocks noGrp="1"/>
          </p:cNvSpPr>
          <p:nvPr>
            <p:ph type="body" sz="quarter" idx="11" hasCustomPrompt="1"/>
          </p:nvPr>
        </p:nvSpPr>
        <p:spPr>
          <a:xfrm>
            <a:off x="4935894" y="1091682"/>
            <a:ext cx="6366379" cy="1525683"/>
          </a:xfrm>
        </p:spPr>
        <p:txBody>
          <a:bodyPr/>
          <a:lstStyle>
            <a:lvl1pPr marL="0" indent="0" algn="ctr">
              <a:lnSpc>
                <a:spcPct val="114000"/>
              </a:lnSpc>
              <a:spcBef>
                <a:spcPts val="600"/>
              </a:spcBef>
              <a:spcAft>
                <a:spcPts val="600"/>
              </a:spcAft>
              <a:buNone/>
              <a:defRPr>
                <a:solidFill>
                  <a:schemeClr val="bg1"/>
                </a:solidFill>
                <a:latin typeface="+mj-lt"/>
              </a:defRPr>
            </a:lvl1pPr>
          </a:lstStyle>
          <a:p>
            <a:pPr lvl="0"/>
            <a:r>
              <a:rPr lang="en-US" dirty="0"/>
              <a:t>Presentation Title</a:t>
            </a:r>
          </a:p>
        </p:txBody>
      </p:sp>
    </p:spTree>
    <p:custDataLst>
      <p:tags r:id="rId1"/>
    </p:custDataLst>
    <p:extLst>
      <p:ext uri="{BB962C8B-B14F-4D97-AF65-F5344CB8AC3E}">
        <p14:creationId xmlns:p14="http://schemas.microsoft.com/office/powerpoint/2010/main" val="412068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A36FD-B39F-4769-B98B-B1F3FB028DD4}"/>
              </a:ext>
            </a:extLst>
          </p:cNvPr>
          <p:cNvSpPr>
            <a:spLocks noGrp="1"/>
          </p:cNvSpPr>
          <p:nvPr>
            <p:ph type="title" hasCustomPrompt="1"/>
          </p:nvPr>
        </p:nvSpPr>
        <p:spPr>
          <a:xfrm>
            <a:off x="457200" y="365125"/>
            <a:ext cx="11247120" cy="685800"/>
          </a:xfrm>
          <a:prstGeom prst="rect">
            <a:avLst/>
          </a:prstGeom>
        </p:spPr>
        <p:txBody>
          <a:bodyPr>
            <a:normAutofit/>
          </a:bodyPr>
          <a:lstStyle>
            <a:lvl1pPr algn="ctr">
              <a:defRPr sz="4000" b="1">
                <a:solidFill>
                  <a:schemeClr val="accent1"/>
                </a:solidFill>
              </a:defRPr>
            </a:lvl1pPr>
          </a:lstStyle>
          <a:p>
            <a:r>
              <a:rPr lang="en-US" dirty="0"/>
              <a:t>Section Title</a:t>
            </a:r>
          </a:p>
        </p:txBody>
      </p:sp>
      <p:sp>
        <p:nvSpPr>
          <p:cNvPr id="7" name="Content Placeholder 2">
            <a:extLst>
              <a:ext uri="{FF2B5EF4-FFF2-40B4-BE49-F238E27FC236}">
                <a16:creationId xmlns:a16="http://schemas.microsoft.com/office/drawing/2014/main" id="{0C8EB0F7-3837-403F-88C2-1BBB8D335E72}"/>
              </a:ext>
            </a:extLst>
          </p:cNvPr>
          <p:cNvSpPr>
            <a:spLocks noGrp="1"/>
          </p:cNvSpPr>
          <p:nvPr>
            <p:ph idx="1"/>
          </p:nvPr>
        </p:nvSpPr>
        <p:spPr>
          <a:xfrm>
            <a:off x="457200" y="1426035"/>
            <a:ext cx="11247120" cy="4764453"/>
          </a:xfrm>
          <a:prstGeom prst="rect">
            <a:avLst/>
          </a:prstGeom>
        </p:spPr>
        <p:txBody>
          <a:bodyPr/>
          <a:lstStyle>
            <a:lvl1pPr marL="457200" indent="-457200">
              <a:lnSpc>
                <a:spcPct val="114000"/>
              </a:lnSpc>
              <a:spcBef>
                <a:spcPts val="600"/>
              </a:spcBef>
              <a:spcAft>
                <a:spcPts val="600"/>
              </a:spcAft>
              <a:buFont typeface="Wingdings" panose="05000000000000000000" pitchFamily="2" charset="2"/>
              <a:buChar char="§"/>
              <a:defRPr/>
            </a:lvl1pPr>
            <a:lvl2pPr marL="914400" indent="-457200">
              <a:lnSpc>
                <a:spcPct val="114000"/>
              </a:lnSpc>
              <a:spcBef>
                <a:spcPts val="600"/>
              </a:spcBef>
              <a:spcAft>
                <a:spcPts val="600"/>
              </a:spcAft>
              <a:defRPr/>
            </a:lvl2pPr>
            <a:lvl3pPr marL="1371600" indent="-457200">
              <a:lnSpc>
                <a:spcPct val="114000"/>
              </a:lnSpc>
              <a:spcBef>
                <a:spcPts val="600"/>
              </a:spcBef>
              <a:spcAft>
                <a:spcPts val="600"/>
              </a:spcAft>
              <a:buSzPct val="75000"/>
              <a:buFont typeface="Courier New" panose="02070309020205020404" pitchFamily="49" charset="0"/>
              <a:buChar char="o"/>
              <a:defRPr/>
            </a:lvl3pPr>
            <a:lvl4pPr marL="1828800" indent="-457200">
              <a:lnSpc>
                <a:spcPct val="114000"/>
              </a:lnSpc>
              <a:spcBef>
                <a:spcPts val="600"/>
              </a:spcBef>
              <a:spcAft>
                <a:spcPts val="600"/>
              </a:spcAft>
              <a:buFont typeface="Wingdings" panose="05000000000000000000" pitchFamily="2" charset="2"/>
              <a:buChar char="§"/>
              <a:defRPr/>
            </a:lvl4pPr>
            <a:lvl5pPr marL="2286000" indent="-457200">
              <a:lnSpc>
                <a:spcPct val="114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5E12D5DA-BE2C-4D90-8490-CFE7B71B8181}"/>
              </a:ext>
            </a:extLst>
          </p:cNvPr>
          <p:cNvCxnSpPr>
            <a:cxnSpLocks/>
          </p:cNvCxnSpPr>
          <p:nvPr userDrawn="1"/>
        </p:nvCxnSpPr>
        <p:spPr>
          <a:xfrm>
            <a:off x="0" y="1090570"/>
            <a:ext cx="12192000" cy="0"/>
          </a:xfrm>
          <a:prstGeom prst="line">
            <a:avLst/>
          </a:prstGeom>
          <a:ln w="28575">
            <a:solidFill>
              <a:srgbClr val="00395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81C00F1-2E87-4CC2-99C1-19126C32CB6B}"/>
              </a:ext>
            </a:extLst>
          </p:cNvPr>
          <p:cNvCxnSpPr>
            <a:cxnSpLocks/>
          </p:cNvCxnSpPr>
          <p:nvPr userDrawn="1"/>
        </p:nvCxnSpPr>
        <p:spPr>
          <a:xfrm>
            <a:off x="1424120" y="6557777"/>
            <a:ext cx="9950246" cy="1"/>
          </a:xfrm>
          <a:prstGeom prst="line">
            <a:avLst/>
          </a:prstGeom>
          <a:ln w="28575">
            <a:solidFill>
              <a:srgbClr val="00395D"/>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85DBE6CB-D5DE-4141-8761-7283C9C3FD1B}"/>
              </a:ext>
            </a:extLst>
          </p:cNvPr>
          <p:cNvSpPr>
            <a:spLocks noGrp="1"/>
          </p:cNvSpPr>
          <p:nvPr>
            <p:ph type="sldNum" sz="quarter" idx="4"/>
          </p:nvPr>
        </p:nvSpPr>
        <p:spPr>
          <a:xfrm>
            <a:off x="8991601" y="6356350"/>
            <a:ext cx="2886546" cy="365125"/>
          </a:xfrm>
          <a:prstGeom prst="rect">
            <a:avLst/>
          </a:prstGeom>
        </p:spPr>
        <p:txBody>
          <a:bodyPr vert="horz" lIns="91440" tIns="45720" rIns="91440" bIns="45720" rtlCol="0" anchor="ctr"/>
          <a:lstStyle>
            <a:lvl1pPr algn="r">
              <a:defRPr sz="1200">
                <a:solidFill>
                  <a:schemeClr val="accent3"/>
                </a:solidFill>
                <a:latin typeface="+mj-lt"/>
              </a:defRPr>
            </a:lvl1pPr>
          </a:lstStyle>
          <a:p>
            <a:fld id="{7B3698F8-BEBC-4075-95C8-28A2E732D13F}" type="slidenum">
              <a:rPr lang="en-US" smtClean="0"/>
              <a:pPr/>
              <a:t>‹#›</a:t>
            </a:fld>
            <a:endParaRPr lang="en-US" dirty="0"/>
          </a:p>
        </p:txBody>
      </p:sp>
      <p:pic>
        <p:nvPicPr>
          <p:cNvPr id="3" name="Picture 2">
            <a:extLst>
              <a:ext uri="{FF2B5EF4-FFF2-40B4-BE49-F238E27FC236}">
                <a16:creationId xmlns:a16="http://schemas.microsoft.com/office/drawing/2014/main" id="{CB1D3CC9-B64E-10D9-49AF-47B62461D4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226" y="6401752"/>
            <a:ext cx="1100217" cy="274320"/>
          </a:xfrm>
          <a:prstGeom prst="rect">
            <a:avLst/>
          </a:prstGeom>
        </p:spPr>
      </p:pic>
    </p:spTree>
    <p:custDataLst>
      <p:tags r:id="rId1"/>
    </p:custDataLst>
    <p:extLst>
      <p:ext uri="{BB962C8B-B14F-4D97-AF65-F5344CB8AC3E}">
        <p14:creationId xmlns:p14="http://schemas.microsoft.com/office/powerpoint/2010/main" val="374651683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A36FD-B39F-4769-B98B-B1F3FB028DD4}"/>
              </a:ext>
            </a:extLst>
          </p:cNvPr>
          <p:cNvSpPr>
            <a:spLocks noGrp="1"/>
          </p:cNvSpPr>
          <p:nvPr>
            <p:ph type="title" hasCustomPrompt="1"/>
          </p:nvPr>
        </p:nvSpPr>
        <p:spPr>
          <a:xfrm>
            <a:off x="472440" y="2215958"/>
            <a:ext cx="11247120" cy="685800"/>
          </a:xfrm>
          <a:prstGeom prst="rect">
            <a:avLst/>
          </a:prstGeom>
        </p:spPr>
        <p:txBody>
          <a:bodyPr>
            <a:noAutofit/>
          </a:bodyPr>
          <a:lstStyle>
            <a:lvl1pPr algn="ctr">
              <a:lnSpc>
                <a:spcPct val="114000"/>
              </a:lnSpc>
              <a:spcBef>
                <a:spcPts val="600"/>
              </a:spcBef>
              <a:spcAft>
                <a:spcPts val="600"/>
              </a:spcAft>
              <a:defRPr sz="4000" b="1">
                <a:solidFill>
                  <a:schemeClr val="accent1"/>
                </a:solidFill>
              </a:defRPr>
            </a:lvl1pPr>
          </a:lstStyle>
          <a:p>
            <a:r>
              <a:rPr lang="en-US" dirty="0"/>
              <a:t>Section Divider Title</a:t>
            </a:r>
          </a:p>
        </p:txBody>
      </p:sp>
      <p:cxnSp>
        <p:nvCxnSpPr>
          <p:cNvPr id="9" name="Straight Connector 8">
            <a:extLst>
              <a:ext uri="{FF2B5EF4-FFF2-40B4-BE49-F238E27FC236}">
                <a16:creationId xmlns:a16="http://schemas.microsoft.com/office/drawing/2014/main" id="{481C00F1-2E87-4CC2-99C1-19126C32CB6B}"/>
              </a:ext>
            </a:extLst>
          </p:cNvPr>
          <p:cNvCxnSpPr>
            <a:cxnSpLocks/>
          </p:cNvCxnSpPr>
          <p:nvPr userDrawn="1"/>
        </p:nvCxnSpPr>
        <p:spPr>
          <a:xfrm>
            <a:off x="1424120" y="6557777"/>
            <a:ext cx="9950246" cy="1"/>
          </a:xfrm>
          <a:prstGeom prst="line">
            <a:avLst/>
          </a:prstGeom>
          <a:ln w="28575">
            <a:solidFill>
              <a:srgbClr val="00395D"/>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CAB18C40-D15C-46F1-9FC5-3B5CBC5370E1}"/>
              </a:ext>
            </a:extLst>
          </p:cNvPr>
          <p:cNvSpPr>
            <a:spLocks noGrp="1"/>
          </p:cNvSpPr>
          <p:nvPr>
            <p:ph type="sldNum" sz="quarter" idx="4"/>
          </p:nvPr>
        </p:nvSpPr>
        <p:spPr>
          <a:xfrm>
            <a:off x="8991601" y="6356350"/>
            <a:ext cx="2886546" cy="365125"/>
          </a:xfrm>
          <a:prstGeom prst="rect">
            <a:avLst/>
          </a:prstGeom>
        </p:spPr>
        <p:txBody>
          <a:bodyPr vert="horz" lIns="91440" tIns="45720" rIns="91440" bIns="45720" rtlCol="0" anchor="ctr"/>
          <a:lstStyle>
            <a:lvl1pPr algn="r">
              <a:defRPr sz="1200">
                <a:solidFill>
                  <a:schemeClr val="accent3"/>
                </a:solidFill>
                <a:latin typeface="+mj-lt"/>
              </a:defRPr>
            </a:lvl1pPr>
          </a:lstStyle>
          <a:p>
            <a:fld id="{7B3698F8-BEBC-4075-95C8-28A2E732D13F}" type="slidenum">
              <a:rPr lang="en-US" smtClean="0"/>
              <a:pPr/>
              <a:t>‹#›</a:t>
            </a:fld>
            <a:endParaRPr lang="en-US" dirty="0"/>
          </a:p>
        </p:txBody>
      </p:sp>
      <p:pic>
        <p:nvPicPr>
          <p:cNvPr id="3" name="Picture 2">
            <a:extLst>
              <a:ext uri="{FF2B5EF4-FFF2-40B4-BE49-F238E27FC236}">
                <a16:creationId xmlns:a16="http://schemas.microsoft.com/office/drawing/2014/main" id="{010FC8B4-BFF9-FAA5-6BAD-DD9C16104D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226" y="6401752"/>
            <a:ext cx="1100217" cy="274320"/>
          </a:xfrm>
          <a:prstGeom prst="rect">
            <a:avLst/>
          </a:prstGeom>
        </p:spPr>
      </p:pic>
    </p:spTree>
    <p:custDataLst>
      <p:tags r:id="rId1"/>
    </p:custDataLst>
    <p:extLst>
      <p:ext uri="{BB962C8B-B14F-4D97-AF65-F5344CB8AC3E}">
        <p14:creationId xmlns:p14="http://schemas.microsoft.com/office/powerpoint/2010/main" val="32340392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Graphic">
    <p:bg>
      <p:bgRef idx="1001">
        <a:schemeClr val="bg1"/>
      </p:bgRef>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C8EB0F7-3837-403F-88C2-1BBB8D335E72}"/>
              </a:ext>
            </a:extLst>
          </p:cNvPr>
          <p:cNvSpPr>
            <a:spLocks noGrp="1"/>
          </p:cNvSpPr>
          <p:nvPr>
            <p:ph idx="1" hasCustomPrompt="1"/>
          </p:nvPr>
        </p:nvSpPr>
        <p:spPr>
          <a:xfrm>
            <a:off x="0" y="0"/>
            <a:ext cx="12192000" cy="6858000"/>
          </a:xfrm>
          <a:prstGeom prst="rect">
            <a:avLst/>
          </a:prstGeom>
        </p:spPr>
        <p:txBody>
          <a:bodyPr anchor="ctr"/>
          <a:lstStyle>
            <a:lvl1pPr marL="0" indent="0" algn="ctr">
              <a:lnSpc>
                <a:spcPct val="114000"/>
              </a:lnSpc>
              <a:spcBef>
                <a:spcPts val="600"/>
              </a:spcBef>
              <a:buFont typeface="Wingdings" panose="05000000000000000000" pitchFamily="2" charset="2"/>
              <a:buNone/>
              <a:defRPr/>
            </a:lvl1pPr>
            <a:lvl2pPr marL="914400" indent="-457200">
              <a:lnSpc>
                <a:spcPct val="114000"/>
              </a:lnSpc>
              <a:spcBef>
                <a:spcPts val="600"/>
              </a:spcBef>
              <a:defRPr/>
            </a:lvl2pPr>
            <a:lvl3pPr marL="1371600" indent="-457200">
              <a:lnSpc>
                <a:spcPct val="114000"/>
              </a:lnSpc>
              <a:spcBef>
                <a:spcPts val="600"/>
              </a:spcBef>
              <a:buSzPct val="75000"/>
              <a:buFont typeface="Courier New" panose="02070309020205020404" pitchFamily="49" charset="0"/>
              <a:buChar char="o"/>
              <a:defRPr/>
            </a:lvl3pPr>
            <a:lvl4pPr marL="1828800" indent="-457200">
              <a:lnSpc>
                <a:spcPct val="114000"/>
              </a:lnSpc>
              <a:spcBef>
                <a:spcPts val="600"/>
              </a:spcBef>
              <a:buFont typeface="Wingdings" panose="05000000000000000000" pitchFamily="2" charset="2"/>
              <a:buChar char="§"/>
              <a:defRPr/>
            </a:lvl4pPr>
            <a:lvl5pPr marL="2286000" indent="-457200">
              <a:lnSpc>
                <a:spcPct val="114000"/>
              </a:lnSpc>
              <a:spcBef>
                <a:spcPts val="600"/>
              </a:spcBef>
              <a:defRPr/>
            </a:lvl5pPr>
          </a:lstStyle>
          <a:p>
            <a:pPr lvl="0"/>
            <a:r>
              <a:rPr lang="en-US" dirty="0"/>
              <a:t>&lt;&lt;Use this slide for full-page graphics. </a:t>
            </a:r>
            <a:br>
              <a:rPr lang="en-US" dirty="0"/>
            </a:br>
            <a:r>
              <a:rPr lang="en-US" dirty="0"/>
              <a:t>You may cover up the WECC logo and </a:t>
            </a:r>
            <a:br>
              <a:rPr lang="en-US" dirty="0"/>
            </a:br>
            <a:r>
              <a:rPr lang="en-US" dirty="0"/>
              <a:t>page number if your design calls for it.&gt;&gt;</a:t>
            </a:r>
          </a:p>
        </p:txBody>
      </p:sp>
      <p:pic>
        <p:nvPicPr>
          <p:cNvPr id="2" name="Picture 1">
            <a:extLst>
              <a:ext uri="{FF2B5EF4-FFF2-40B4-BE49-F238E27FC236}">
                <a16:creationId xmlns:a16="http://schemas.microsoft.com/office/drawing/2014/main" id="{10E7D716-B085-8B46-7BBE-FF2D170EAD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226" y="6401752"/>
            <a:ext cx="1100217" cy="274320"/>
          </a:xfrm>
          <a:prstGeom prst="rect">
            <a:avLst/>
          </a:prstGeom>
        </p:spPr>
      </p:pic>
    </p:spTree>
    <p:custDataLst>
      <p:tags r:id="rId1"/>
    </p:custDataLst>
    <p:extLst>
      <p:ext uri="{BB962C8B-B14F-4D97-AF65-F5344CB8AC3E}">
        <p14:creationId xmlns:p14="http://schemas.microsoft.com/office/powerpoint/2010/main" val="3969855271"/>
      </p:ext>
    </p:extLst>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94C4273-0E20-4D97-8D1E-E2F5C3CBB8E1}"/>
              </a:ext>
            </a:extLst>
          </p:cNvPr>
          <p:cNvSpPr txBox="1"/>
          <p:nvPr userDrawn="1"/>
        </p:nvSpPr>
        <p:spPr>
          <a:xfrm>
            <a:off x="4743231" y="3023786"/>
            <a:ext cx="3531888" cy="769441"/>
          </a:xfrm>
          <a:prstGeom prst="rect">
            <a:avLst/>
          </a:prstGeom>
          <a:noFill/>
        </p:spPr>
        <p:txBody>
          <a:bodyPr wrap="square" rtlCol="0">
            <a:spAutoFit/>
          </a:bodyPr>
          <a:lstStyle/>
          <a:p>
            <a:r>
              <a:rPr lang="en-US" sz="4400" b="1" kern="1200" dirty="0">
                <a:solidFill>
                  <a:schemeClr val="bg1"/>
                </a:solidFill>
                <a:latin typeface="Lucida Sans" panose="020B0602030504020204" pitchFamily="34" charset="0"/>
                <a:ea typeface="+mj-ea"/>
                <a:cs typeface="+mj-cs"/>
              </a:rPr>
              <a:t>Contact:</a:t>
            </a:r>
          </a:p>
        </p:txBody>
      </p:sp>
      <p:sp>
        <p:nvSpPr>
          <p:cNvPr id="2" name="Rectangle 1">
            <a:extLst>
              <a:ext uri="{FF2B5EF4-FFF2-40B4-BE49-F238E27FC236}">
                <a16:creationId xmlns:a16="http://schemas.microsoft.com/office/drawing/2014/main" id="{373AD9B5-CE5B-0001-3846-0F4DD40D6DB4}"/>
              </a:ext>
            </a:extLst>
          </p:cNvPr>
          <p:cNvSpPr/>
          <p:nvPr userDrawn="1"/>
        </p:nvSpPr>
        <p:spPr>
          <a:xfrm>
            <a:off x="-1" y="1"/>
            <a:ext cx="4795024" cy="6857999"/>
          </a:xfrm>
          <a:prstGeom prst="rect">
            <a:avLst/>
          </a:prstGeom>
          <a:gradFill flip="none" rotWithShape="1">
            <a:gsLst>
              <a:gs pos="43000">
                <a:srgbClr val="003A5D"/>
              </a:gs>
              <a:gs pos="71000">
                <a:srgbClr val="003A5D">
                  <a:alpha val="63000"/>
                </a:srgbClr>
              </a:gs>
              <a:gs pos="100000">
                <a:srgbClr val="003A5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Content Placeholder 3" descr="Text&#10;&#10;Description automatically generated with medium confidence">
            <a:extLst>
              <a:ext uri="{FF2B5EF4-FFF2-40B4-BE49-F238E27FC236}">
                <a16:creationId xmlns:a16="http://schemas.microsoft.com/office/drawing/2014/main" id="{ED965FF0-5EF6-84F2-1492-9C0BE03BE1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9351" y="3429000"/>
            <a:ext cx="3271784" cy="1048605"/>
          </a:xfrm>
          <a:prstGeom prst="rect">
            <a:avLst/>
          </a:prstGeom>
        </p:spPr>
      </p:pic>
      <p:sp>
        <p:nvSpPr>
          <p:cNvPr id="4" name="TextBox 3">
            <a:extLst>
              <a:ext uri="{FF2B5EF4-FFF2-40B4-BE49-F238E27FC236}">
                <a16:creationId xmlns:a16="http://schemas.microsoft.com/office/drawing/2014/main" id="{28FCC363-F413-6A2D-FDD3-32AC802014A6}"/>
              </a:ext>
            </a:extLst>
          </p:cNvPr>
          <p:cNvSpPr txBox="1"/>
          <p:nvPr userDrawn="1"/>
        </p:nvSpPr>
        <p:spPr>
          <a:xfrm>
            <a:off x="7547979" y="4689446"/>
            <a:ext cx="2569143" cy="446276"/>
          </a:xfrm>
          <a:prstGeom prst="rect">
            <a:avLst/>
          </a:prstGeom>
          <a:noFill/>
        </p:spPr>
        <p:txBody>
          <a:bodyPr wrap="square" rtlCol="0">
            <a:spAutoFit/>
          </a:bodyPr>
          <a:lstStyle/>
          <a:p>
            <a:pPr algn="ctr"/>
            <a:r>
              <a:rPr lang="en-US" sz="2300" b="1" dirty="0">
                <a:solidFill>
                  <a:srgbClr val="003A5D"/>
                </a:solidFill>
                <a:latin typeface="Lucida Sans" panose="020B0602030504020204" pitchFamily="34" charset="0"/>
              </a:rPr>
              <a:t>www.wecc.org</a:t>
            </a:r>
          </a:p>
        </p:txBody>
      </p:sp>
      <p:cxnSp>
        <p:nvCxnSpPr>
          <p:cNvPr id="5" name="Straight Connector 4">
            <a:extLst>
              <a:ext uri="{FF2B5EF4-FFF2-40B4-BE49-F238E27FC236}">
                <a16:creationId xmlns:a16="http://schemas.microsoft.com/office/drawing/2014/main" id="{158D76B0-FA28-8B65-5BC6-3C9BAE5284A4}"/>
              </a:ext>
            </a:extLst>
          </p:cNvPr>
          <p:cNvCxnSpPr>
            <a:cxnSpLocks/>
          </p:cNvCxnSpPr>
          <p:nvPr userDrawn="1"/>
        </p:nvCxnSpPr>
        <p:spPr>
          <a:xfrm>
            <a:off x="7547980" y="4689446"/>
            <a:ext cx="2569143" cy="0"/>
          </a:xfrm>
          <a:prstGeom prst="line">
            <a:avLst/>
          </a:prstGeom>
          <a:ln w="19050">
            <a:solidFill>
              <a:srgbClr val="003A5D"/>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779826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E7634-64B8-43AC-9516-7C6B651C0A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5ABCDC-04F3-4A6E-8F62-B74D66232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AE941-48AD-4D62-99B5-CE55E4605C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7AD4B-0FE2-4D9F-815D-0DCA0A45F14B}" type="datetime1">
              <a:rPr lang="en-US" smtClean="0"/>
              <a:t>3/26/2024</a:t>
            </a:fld>
            <a:endParaRPr lang="en-US" dirty="0"/>
          </a:p>
        </p:txBody>
      </p:sp>
      <p:sp>
        <p:nvSpPr>
          <p:cNvPr id="5" name="Footer Placeholder 4">
            <a:extLst>
              <a:ext uri="{FF2B5EF4-FFF2-40B4-BE49-F238E27FC236}">
                <a16:creationId xmlns:a16="http://schemas.microsoft.com/office/drawing/2014/main" id="{BE1680A1-78BE-46DD-A312-94CB9A0B96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33B5A7-E604-47B7-BF43-274C815C86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698F8-BEBC-4075-95C8-28A2E732D13F}" type="slidenum">
              <a:rPr lang="en-US" smtClean="0"/>
              <a:t>‹#›</a:t>
            </a:fld>
            <a:endParaRPr lang="en-US" dirty="0"/>
          </a:p>
        </p:txBody>
      </p:sp>
      <p:sp>
        <p:nvSpPr>
          <p:cNvPr id="8" name="MSIPCMContentMarking" descr="{&quot;HashCode&quot;:1993246249,&quot;Placement&quot;:&quot;Header&quot;,&quot;Top&quot;:0.0,&quot;Left&quot;:451.989227,&quot;SlideWidth&quot;:960,&quot;SlideHeight&quot;:540}">
            <a:extLst>
              <a:ext uri="{FF2B5EF4-FFF2-40B4-BE49-F238E27FC236}">
                <a16:creationId xmlns:a16="http://schemas.microsoft.com/office/drawing/2014/main" id="{24CDFE27-43C4-A55F-D06E-9F8091363956}"/>
              </a:ext>
            </a:extLst>
          </p:cNvPr>
          <p:cNvSpPr txBox="1"/>
          <p:nvPr userDrawn="1"/>
        </p:nvSpPr>
        <p:spPr>
          <a:xfrm>
            <a:off x="5740263" y="0"/>
            <a:ext cx="711474"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dirty="0">
                <a:solidFill>
                  <a:srgbClr val="000000"/>
                </a:solidFill>
                <a:latin typeface="Calibri" panose="020F0502020204030204" pitchFamily="34" charset="0"/>
              </a:rPr>
              <a:t>&lt;Public&gt;</a:t>
            </a:r>
          </a:p>
        </p:txBody>
      </p:sp>
    </p:spTree>
    <p:custDataLst>
      <p:tags r:id="rId8"/>
    </p:custDataLst>
    <p:extLst>
      <p:ext uri="{BB962C8B-B14F-4D97-AF65-F5344CB8AC3E}">
        <p14:creationId xmlns:p14="http://schemas.microsoft.com/office/powerpoint/2010/main" val="1035366219"/>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4" r:id="rId4"/>
    <p:sldLayoutId id="2147483665" r:id="rId5"/>
    <p:sldLayoutId id="214748366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hyperlink" Target="mailto:engage@wecc.org" TargetMode="External"/><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hyperlink" Target="https://www.wecc.org/Pages/home.aspx" TargetMode="External"/><Relationship Id="rId5" Type="http://schemas.openxmlformats.org/officeDocument/2006/relationships/hyperlink" Target="ITCS%20Advisory%20Group%20Meeting%20Schedule&#8203;&#8203;" TargetMode="External"/><Relationship Id="rId4" Type="http://schemas.openxmlformats.org/officeDocument/2006/relationships/hyperlink" Target="https://www.nerc.com/pa/RAPA/Pages/ITCS.aspx" TargetMode="External"/><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hyperlink" Target="https://www.wecc.org/Reliability/Long-term%20Transmission%20Planning%20in%20the%20West.pdf" TargetMode="Externa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hyperlink" Target="https://www.wecc.org/Administrative/LTPTF%20Charter%20Draft.pdf"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33.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tags" Target="../tags/tag43.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5.xml"/><Relationship Id="rId1" Type="http://schemas.openxmlformats.org/officeDocument/2006/relationships/tags" Target="../tags/tag50.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E544-6B79-FF72-42C5-96548E79D1C1}"/>
              </a:ext>
            </a:extLst>
          </p:cNvPr>
          <p:cNvSpPr>
            <a:spLocks noGrp="1"/>
          </p:cNvSpPr>
          <p:nvPr>
            <p:ph type="title"/>
          </p:nvPr>
        </p:nvSpPr>
        <p:spPr/>
        <p:txBody>
          <a:bodyPr/>
          <a:lstStyle/>
          <a:p>
            <a:r>
              <a:rPr lang="en-US" dirty="0"/>
              <a:t>March 26, 2024</a:t>
            </a:r>
          </a:p>
        </p:txBody>
      </p:sp>
      <p:sp>
        <p:nvSpPr>
          <p:cNvPr id="3" name="Text Placeholder 2">
            <a:extLst>
              <a:ext uri="{FF2B5EF4-FFF2-40B4-BE49-F238E27FC236}">
                <a16:creationId xmlns:a16="http://schemas.microsoft.com/office/drawing/2014/main" id="{A79B6A50-D2DB-6AC0-AAD2-6C2D6832CB16}"/>
              </a:ext>
            </a:extLst>
          </p:cNvPr>
          <p:cNvSpPr>
            <a:spLocks noGrp="1"/>
          </p:cNvSpPr>
          <p:nvPr>
            <p:ph type="body" sz="quarter" idx="10"/>
          </p:nvPr>
        </p:nvSpPr>
        <p:spPr/>
        <p:txBody>
          <a:bodyPr>
            <a:normAutofit fontScale="92500"/>
          </a:bodyPr>
          <a:lstStyle/>
          <a:p>
            <a:r>
              <a:rPr lang="en-US" dirty="0"/>
              <a:t>Enoch Davies</a:t>
            </a:r>
          </a:p>
          <a:p>
            <a:r>
              <a:rPr lang="en-US" dirty="0"/>
              <a:t>Manager, Reliability Modeling</a:t>
            </a:r>
          </a:p>
        </p:txBody>
      </p:sp>
      <p:sp>
        <p:nvSpPr>
          <p:cNvPr id="4" name="Text Placeholder 3">
            <a:extLst>
              <a:ext uri="{FF2B5EF4-FFF2-40B4-BE49-F238E27FC236}">
                <a16:creationId xmlns:a16="http://schemas.microsoft.com/office/drawing/2014/main" id="{8A593A99-0673-1106-8AE3-9C1AFC0FF9AE}"/>
              </a:ext>
            </a:extLst>
          </p:cNvPr>
          <p:cNvSpPr>
            <a:spLocks noGrp="1"/>
          </p:cNvSpPr>
          <p:nvPr>
            <p:ph type="body" sz="quarter" idx="11"/>
          </p:nvPr>
        </p:nvSpPr>
        <p:spPr/>
        <p:txBody>
          <a:bodyPr>
            <a:normAutofit/>
          </a:bodyPr>
          <a:lstStyle/>
          <a:p>
            <a:r>
              <a:rPr lang="en-US" dirty="0"/>
              <a:t>Annual Interregional Coordination Meeting</a:t>
            </a:r>
          </a:p>
        </p:txBody>
      </p:sp>
    </p:spTree>
    <p:custDataLst>
      <p:tags r:id="rId1"/>
    </p:custDataLst>
    <p:extLst>
      <p:ext uri="{BB962C8B-B14F-4D97-AF65-F5344CB8AC3E}">
        <p14:creationId xmlns:p14="http://schemas.microsoft.com/office/powerpoint/2010/main" val="247013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2D24-D178-1996-7EAF-2EE6AAB5F72D}"/>
              </a:ext>
            </a:extLst>
          </p:cNvPr>
          <p:cNvSpPr>
            <a:spLocks noGrp="1"/>
          </p:cNvSpPr>
          <p:nvPr>
            <p:ph type="title"/>
          </p:nvPr>
        </p:nvSpPr>
        <p:spPr/>
        <p:txBody>
          <a:bodyPr/>
          <a:lstStyle/>
          <a:p>
            <a:r>
              <a:rPr lang="en-US" dirty="0"/>
              <a:t>Source-Sink Areas</a:t>
            </a:r>
          </a:p>
        </p:txBody>
      </p:sp>
      <p:sp>
        <p:nvSpPr>
          <p:cNvPr id="4" name="Slide Number Placeholder 3">
            <a:extLst>
              <a:ext uri="{FF2B5EF4-FFF2-40B4-BE49-F238E27FC236}">
                <a16:creationId xmlns:a16="http://schemas.microsoft.com/office/drawing/2014/main" id="{12B658A0-370B-3A70-2C9B-DC295726A4B2}"/>
              </a:ext>
            </a:extLst>
          </p:cNvPr>
          <p:cNvSpPr>
            <a:spLocks noGrp="1"/>
          </p:cNvSpPr>
          <p:nvPr>
            <p:ph type="sldNum" sz="quarter" idx="4"/>
          </p:nvPr>
        </p:nvSpPr>
        <p:spPr/>
        <p:txBody>
          <a:bodyPr/>
          <a:lstStyle/>
          <a:p>
            <a:fld id="{7B3698F8-BEBC-4075-95C8-28A2E732D13F}" type="slidenum">
              <a:rPr lang="en-US" smtClean="0"/>
              <a:pPr/>
              <a:t>10</a:t>
            </a:fld>
            <a:endParaRPr lang="en-US"/>
          </a:p>
        </p:txBody>
      </p:sp>
      <p:pic>
        <p:nvPicPr>
          <p:cNvPr id="5" name="Picture 4">
            <a:extLst>
              <a:ext uri="{FF2B5EF4-FFF2-40B4-BE49-F238E27FC236}">
                <a16:creationId xmlns:a16="http://schemas.microsoft.com/office/drawing/2014/main" id="{B09166E1-601C-60CC-2910-912C9BE34612}"/>
              </a:ext>
            </a:extLst>
          </p:cNvPr>
          <p:cNvPicPr>
            <a:picLocks noChangeAspect="1"/>
          </p:cNvPicPr>
          <p:nvPr/>
        </p:nvPicPr>
        <p:blipFill>
          <a:blip r:embed="rId4"/>
          <a:stretch>
            <a:fillRect/>
          </a:stretch>
        </p:blipFill>
        <p:spPr>
          <a:xfrm>
            <a:off x="6096000" y="1227136"/>
            <a:ext cx="5414985" cy="4953000"/>
          </a:xfrm>
          <a:prstGeom prst="rect">
            <a:avLst/>
          </a:prstGeom>
        </p:spPr>
      </p:pic>
      <p:sp>
        <p:nvSpPr>
          <p:cNvPr id="6" name="Rectangle 1">
            <a:extLst>
              <a:ext uri="{FF2B5EF4-FFF2-40B4-BE49-F238E27FC236}">
                <a16:creationId xmlns:a16="http://schemas.microsoft.com/office/drawing/2014/main" id="{408B5CC2-AE37-1C80-580C-2E875D4ADC02}"/>
              </a:ext>
            </a:extLst>
          </p:cNvPr>
          <p:cNvSpPr>
            <a:spLocks noChangeArrowheads="1"/>
          </p:cNvSpPr>
          <p:nvPr/>
        </p:nvSpPr>
        <p:spPr bwMode="auto">
          <a:xfrm>
            <a:off x="468312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4908439A-F6A1-CE72-B975-B151A46B44D8}"/>
              </a:ext>
            </a:extLst>
          </p:cNvPr>
          <p:cNvPicPr>
            <a:picLocks noChangeAspect="1"/>
          </p:cNvPicPr>
          <p:nvPr/>
        </p:nvPicPr>
        <p:blipFill>
          <a:blip r:embed="rId5"/>
          <a:stretch>
            <a:fillRect/>
          </a:stretch>
        </p:blipFill>
        <p:spPr>
          <a:xfrm>
            <a:off x="792830" y="1432877"/>
            <a:ext cx="4487830" cy="4748144"/>
          </a:xfrm>
          <a:prstGeom prst="rect">
            <a:avLst/>
          </a:prstGeom>
        </p:spPr>
      </p:pic>
    </p:spTree>
    <p:custDataLst>
      <p:tags r:id="rId1"/>
    </p:custDataLst>
    <p:extLst>
      <p:ext uri="{BB962C8B-B14F-4D97-AF65-F5344CB8AC3E}">
        <p14:creationId xmlns:p14="http://schemas.microsoft.com/office/powerpoint/2010/main" val="1258105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C8F0-D6CC-8343-D8C9-4C228A44A81B}"/>
              </a:ext>
            </a:extLst>
          </p:cNvPr>
          <p:cNvSpPr>
            <a:spLocks noGrp="1"/>
          </p:cNvSpPr>
          <p:nvPr>
            <p:ph type="title"/>
          </p:nvPr>
        </p:nvSpPr>
        <p:spPr>
          <a:xfrm>
            <a:off x="457200" y="365125"/>
            <a:ext cx="11247120" cy="685800"/>
          </a:xfrm>
        </p:spPr>
        <p:txBody>
          <a:bodyPr>
            <a:normAutofit/>
          </a:bodyPr>
          <a:lstStyle/>
          <a:p>
            <a:r>
              <a:rPr lang="en-US" dirty="0"/>
              <a:t>Phase 1: Cases and Contingencies</a:t>
            </a:r>
          </a:p>
        </p:txBody>
      </p:sp>
      <p:sp>
        <p:nvSpPr>
          <p:cNvPr id="3" name="Content Placeholder 2">
            <a:extLst>
              <a:ext uri="{FF2B5EF4-FFF2-40B4-BE49-F238E27FC236}">
                <a16:creationId xmlns:a16="http://schemas.microsoft.com/office/drawing/2014/main" id="{854E7634-08EF-BDE0-0C03-C618A4FDB52E}"/>
              </a:ext>
            </a:extLst>
          </p:cNvPr>
          <p:cNvSpPr>
            <a:spLocks noGrp="1"/>
          </p:cNvSpPr>
          <p:nvPr>
            <p:ph idx="1"/>
          </p:nvPr>
        </p:nvSpPr>
        <p:spPr>
          <a:xfrm>
            <a:off x="457200" y="1426035"/>
            <a:ext cx="11247120" cy="4764453"/>
          </a:xfrm>
        </p:spPr>
        <p:txBody>
          <a:bodyPr>
            <a:normAutofit/>
          </a:bodyPr>
          <a:lstStyle/>
          <a:p>
            <a:pPr lvl="0"/>
            <a:r>
              <a:rPr lang="en-US" dirty="0"/>
              <a:t>Study four cases from the West</a:t>
            </a:r>
          </a:p>
          <a:p>
            <a:pPr lvl="1"/>
            <a:r>
              <a:rPr lang="en-US" dirty="0"/>
              <a:t>2024 Heavy Summer</a:t>
            </a:r>
          </a:p>
          <a:p>
            <a:pPr lvl="1"/>
            <a:r>
              <a:rPr lang="en-US" dirty="0"/>
              <a:t>2023/2024 Heavy Winter</a:t>
            </a:r>
          </a:p>
          <a:p>
            <a:pPr lvl="1"/>
            <a:r>
              <a:rPr lang="en-US" dirty="0"/>
              <a:t>2033 Heavy Summer</a:t>
            </a:r>
          </a:p>
          <a:p>
            <a:pPr lvl="1"/>
            <a:r>
              <a:rPr lang="en-US" dirty="0"/>
              <a:t>2033/2034 Heavy Winter</a:t>
            </a:r>
          </a:p>
          <a:p>
            <a:r>
              <a:rPr lang="en-US" dirty="0"/>
              <a:t>Apply adverse system conditions (contingencies) to each case</a:t>
            </a:r>
          </a:p>
          <a:p>
            <a:r>
              <a:rPr lang="en-US" dirty="0"/>
              <a:t>Data request sent and responses received</a:t>
            </a:r>
          </a:p>
          <a:p>
            <a:pPr lvl="1"/>
            <a:r>
              <a:rPr lang="en-US" dirty="0"/>
              <a:t>Sent November 2023, responses due January 17, 2024</a:t>
            </a:r>
          </a:p>
        </p:txBody>
      </p:sp>
      <p:sp>
        <p:nvSpPr>
          <p:cNvPr id="4" name="Slide Number Placeholder 3">
            <a:extLst>
              <a:ext uri="{FF2B5EF4-FFF2-40B4-BE49-F238E27FC236}">
                <a16:creationId xmlns:a16="http://schemas.microsoft.com/office/drawing/2014/main" id="{78DE0B81-064E-AD2D-4D33-2321C2EA9C4A}"/>
              </a:ext>
            </a:extLst>
          </p:cNvPr>
          <p:cNvSpPr>
            <a:spLocks noGrp="1"/>
          </p:cNvSpPr>
          <p:nvPr>
            <p:ph type="sldNum" sz="quarter" idx="4"/>
          </p:nvPr>
        </p:nvSpPr>
        <p:spPr>
          <a:xfrm>
            <a:off x="8991601" y="6356350"/>
            <a:ext cx="2886546" cy="365125"/>
          </a:xfrm>
        </p:spPr>
        <p:txBody>
          <a:bodyPr/>
          <a:lstStyle/>
          <a:p>
            <a:fld id="{7B3698F8-BEBC-4075-95C8-28A2E732D13F}" type="slidenum">
              <a:rPr lang="en-US" smtClean="0"/>
              <a:pPr/>
              <a:t>11</a:t>
            </a:fld>
            <a:endParaRPr lang="en-US"/>
          </a:p>
        </p:txBody>
      </p:sp>
    </p:spTree>
    <p:custDataLst>
      <p:tags r:id="rId1"/>
    </p:custDataLst>
    <p:extLst>
      <p:ext uri="{BB962C8B-B14F-4D97-AF65-F5344CB8AC3E}">
        <p14:creationId xmlns:p14="http://schemas.microsoft.com/office/powerpoint/2010/main" val="3485640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A45A-ECAE-CA9E-AF5D-29421429E01E}"/>
              </a:ext>
            </a:extLst>
          </p:cNvPr>
          <p:cNvSpPr>
            <a:spLocks noGrp="1"/>
          </p:cNvSpPr>
          <p:nvPr>
            <p:ph type="title"/>
          </p:nvPr>
        </p:nvSpPr>
        <p:spPr>
          <a:xfrm>
            <a:off x="457200" y="365125"/>
            <a:ext cx="11247120" cy="685800"/>
          </a:xfrm>
        </p:spPr>
        <p:txBody>
          <a:bodyPr/>
          <a:lstStyle/>
          <a:p>
            <a:r>
              <a:rPr lang="en-US"/>
              <a:t>Phase 1: Next Steps</a:t>
            </a:r>
          </a:p>
        </p:txBody>
      </p:sp>
      <p:sp>
        <p:nvSpPr>
          <p:cNvPr id="3" name="Content Placeholder 2">
            <a:extLst>
              <a:ext uri="{FF2B5EF4-FFF2-40B4-BE49-F238E27FC236}">
                <a16:creationId xmlns:a16="http://schemas.microsoft.com/office/drawing/2014/main" id="{E553816D-5C7F-3A25-91B1-D770DFC9144E}"/>
              </a:ext>
            </a:extLst>
          </p:cNvPr>
          <p:cNvSpPr>
            <a:spLocks noGrp="1"/>
          </p:cNvSpPr>
          <p:nvPr>
            <p:ph idx="1"/>
          </p:nvPr>
        </p:nvSpPr>
        <p:spPr>
          <a:xfrm>
            <a:off x="457200" y="1426035"/>
            <a:ext cx="11247120" cy="4764453"/>
          </a:xfrm>
        </p:spPr>
        <p:txBody>
          <a:bodyPr vert="horz" lIns="91440" tIns="45720" rIns="91440" bIns="45720" rtlCol="0" anchor="t">
            <a:normAutofit/>
          </a:bodyPr>
          <a:lstStyle/>
          <a:p>
            <a:r>
              <a:rPr lang="en-US" dirty="0"/>
              <a:t>Provide updated cases to NERC </a:t>
            </a:r>
          </a:p>
          <a:p>
            <a:r>
              <a:rPr lang="en-US" dirty="0"/>
              <a:t>Work with </a:t>
            </a:r>
            <a:r>
              <a:rPr lang="en-US" dirty="0" err="1"/>
              <a:t>PowerGem</a:t>
            </a:r>
            <a:r>
              <a:rPr lang="en-US" dirty="0"/>
              <a:t> to find the max transfer capability between the source/sink combinations</a:t>
            </a:r>
          </a:p>
          <a:p>
            <a:r>
              <a:rPr lang="en-US" dirty="0"/>
              <a:t>If issues arise, work with stakeholders to validate and mitigate</a:t>
            </a:r>
          </a:p>
          <a:p>
            <a:r>
              <a:rPr lang="en-US" dirty="0"/>
              <a:t>Meeting with WECC Advisory Group on 3/5 to discuss reviewing results</a:t>
            </a:r>
          </a:p>
        </p:txBody>
      </p:sp>
      <p:sp>
        <p:nvSpPr>
          <p:cNvPr id="4" name="Slide Number Placeholder 3">
            <a:extLst>
              <a:ext uri="{FF2B5EF4-FFF2-40B4-BE49-F238E27FC236}">
                <a16:creationId xmlns:a16="http://schemas.microsoft.com/office/drawing/2014/main" id="{447B39F4-8D75-3090-CDFB-9E87612257AC}"/>
              </a:ext>
            </a:extLst>
          </p:cNvPr>
          <p:cNvSpPr>
            <a:spLocks noGrp="1"/>
          </p:cNvSpPr>
          <p:nvPr>
            <p:ph type="sldNum" sz="quarter" idx="4"/>
          </p:nvPr>
        </p:nvSpPr>
        <p:spPr>
          <a:xfrm>
            <a:off x="8991601" y="6356350"/>
            <a:ext cx="2886546" cy="365125"/>
          </a:xfrm>
        </p:spPr>
        <p:txBody>
          <a:bodyPr/>
          <a:lstStyle/>
          <a:p>
            <a:fld id="{7B3698F8-BEBC-4075-95C8-28A2E732D13F}" type="slidenum">
              <a:rPr lang="en-US" smtClean="0"/>
              <a:pPr/>
              <a:t>12</a:t>
            </a:fld>
            <a:endParaRPr lang="en-US"/>
          </a:p>
        </p:txBody>
      </p:sp>
    </p:spTree>
    <p:custDataLst>
      <p:tags r:id="rId1"/>
    </p:custDataLst>
    <p:extLst>
      <p:ext uri="{BB962C8B-B14F-4D97-AF65-F5344CB8AC3E}">
        <p14:creationId xmlns:p14="http://schemas.microsoft.com/office/powerpoint/2010/main" val="165651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2C6EE-114C-2410-7995-2A0542F26B63}"/>
              </a:ext>
            </a:extLst>
          </p:cNvPr>
          <p:cNvSpPr>
            <a:spLocks noGrp="1"/>
          </p:cNvSpPr>
          <p:nvPr>
            <p:ph type="title"/>
          </p:nvPr>
        </p:nvSpPr>
        <p:spPr>
          <a:xfrm>
            <a:off x="457200" y="365125"/>
            <a:ext cx="11247120" cy="685800"/>
          </a:xfrm>
        </p:spPr>
        <p:txBody>
          <a:bodyPr/>
          <a:lstStyle/>
          <a:p>
            <a:r>
              <a:rPr lang="en-US" dirty="0"/>
              <a:t>Phase 2: Energy Assessment</a:t>
            </a:r>
          </a:p>
        </p:txBody>
      </p:sp>
      <p:sp>
        <p:nvSpPr>
          <p:cNvPr id="3" name="Content Placeholder 2">
            <a:extLst>
              <a:ext uri="{FF2B5EF4-FFF2-40B4-BE49-F238E27FC236}">
                <a16:creationId xmlns:a16="http://schemas.microsoft.com/office/drawing/2014/main" id="{CA38E2B4-D115-BC89-5F9D-8B4927B3E4B3}"/>
              </a:ext>
            </a:extLst>
          </p:cNvPr>
          <p:cNvSpPr>
            <a:spLocks noGrp="1"/>
          </p:cNvSpPr>
          <p:nvPr>
            <p:ph idx="1"/>
          </p:nvPr>
        </p:nvSpPr>
        <p:spPr>
          <a:xfrm>
            <a:off x="457200" y="1426035"/>
            <a:ext cx="11247120" cy="4764453"/>
          </a:xfrm>
        </p:spPr>
        <p:txBody>
          <a:bodyPr>
            <a:normAutofit/>
          </a:bodyPr>
          <a:lstStyle/>
          <a:p>
            <a:r>
              <a:rPr lang="en-US" dirty="0"/>
              <a:t>Perform Energy Assessment (in years 2024 and 2033)</a:t>
            </a:r>
          </a:p>
          <a:p>
            <a:pPr lvl="1"/>
            <a:r>
              <a:rPr lang="en-US" dirty="0"/>
              <a:t>Identify system conditions under which system will experience energy shortfalls</a:t>
            </a:r>
          </a:p>
          <a:p>
            <a:pPr lvl="1"/>
            <a:r>
              <a:rPr lang="en-US" dirty="0"/>
              <a:t>Determine prudent additions to interregional transfer capability between each pair of transmission planning region</a:t>
            </a:r>
          </a:p>
          <a:p>
            <a:pPr lvl="1"/>
            <a:r>
              <a:rPr lang="en-US" dirty="0"/>
              <a:t>Evaluate which planning area(s) are prudent to increase transfer capability</a:t>
            </a:r>
          </a:p>
        </p:txBody>
      </p:sp>
      <p:sp>
        <p:nvSpPr>
          <p:cNvPr id="4" name="Slide Number Placeholder 3">
            <a:extLst>
              <a:ext uri="{FF2B5EF4-FFF2-40B4-BE49-F238E27FC236}">
                <a16:creationId xmlns:a16="http://schemas.microsoft.com/office/drawing/2014/main" id="{BEE2870B-B04C-93D6-3560-F5212877DFEB}"/>
              </a:ext>
            </a:extLst>
          </p:cNvPr>
          <p:cNvSpPr>
            <a:spLocks noGrp="1"/>
          </p:cNvSpPr>
          <p:nvPr>
            <p:ph type="sldNum" sz="quarter" idx="4"/>
          </p:nvPr>
        </p:nvSpPr>
        <p:spPr>
          <a:xfrm>
            <a:off x="8991601" y="6356350"/>
            <a:ext cx="2886546" cy="365125"/>
          </a:xfrm>
        </p:spPr>
        <p:txBody>
          <a:bodyPr/>
          <a:lstStyle/>
          <a:p>
            <a:fld id="{7B3698F8-BEBC-4075-95C8-28A2E732D13F}" type="slidenum">
              <a:rPr lang="en-US" smtClean="0"/>
              <a:pPr/>
              <a:t>13</a:t>
            </a:fld>
            <a:endParaRPr lang="en-US"/>
          </a:p>
        </p:txBody>
      </p:sp>
    </p:spTree>
    <p:custDataLst>
      <p:tags r:id="rId1"/>
    </p:custDataLst>
    <p:extLst>
      <p:ext uri="{BB962C8B-B14F-4D97-AF65-F5344CB8AC3E}">
        <p14:creationId xmlns:p14="http://schemas.microsoft.com/office/powerpoint/2010/main" val="2561417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C8F0-D6CC-8343-D8C9-4C228A44A81B}"/>
              </a:ext>
            </a:extLst>
          </p:cNvPr>
          <p:cNvSpPr>
            <a:spLocks noGrp="1"/>
          </p:cNvSpPr>
          <p:nvPr>
            <p:ph type="title"/>
          </p:nvPr>
        </p:nvSpPr>
        <p:spPr>
          <a:xfrm>
            <a:off x="457200" y="365125"/>
            <a:ext cx="11247120" cy="685800"/>
          </a:xfrm>
        </p:spPr>
        <p:txBody>
          <a:bodyPr/>
          <a:lstStyle/>
          <a:p>
            <a:r>
              <a:rPr lang="en-US" dirty="0"/>
              <a:t>Phase 2: Energy Assessment</a:t>
            </a:r>
          </a:p>
        </p:txBody>
      </p:sp>
      <p:sp>
        <p:nvSpPr>
          <p:cNvPr id="3" name="Content Placeholder 2">
            <a:extLst>
              <a:ext uri="{FF2B5EF4-FFF2-40B4-BE49-F238E27FC236}">
                <a16:creationId xmlns:a16="http://schemas.microsoft.com/office/drawing/2014/main" id="{854E7634-08EF-BDE0-0C03-C618A4FDB52E}"/>
              </a:ext>
            </a:extLst>
          </p:cNvPr>
          <p:cNvSpPr>
            <a:spLocks noGrp="1"/>
          </p:cNvSpPr>
          <p:nvPr>
            <p:ph idx="1"/>
          </p:nvPr>
        </p:nvSpPr>
        <p:spPr>
          <a:xfrm>
            <a:off x="457200" y="1426035"/>
            <a:ext cx="11247120" cy="4764453"/>
          </a:xfrm>
        </p:spPr>
        <p:txBody>
          <a:bodyPr>
            <a:normAutofit fontScale="92500" lnSpcReduction="10000"/>
          </a:bodyPr>
          <a:lstStyle/>
          <a:p>
            <a:r>
              <a:rPr lang="en-US" dirty="0"/>
              <a:t>Transmission vs. Generation Options</a:t>
            </a:r>
          </a:p>
          <a:p>
            <a:r>
              <a:rPr lang="en-US" dirty="0"/>
              <a:t>Extreme weather events only considered </a:t>
            </a:r>
          </a:p>
          <a:p>
            <a:r>
              <a:rPr lang="en-US" dirty="0"/>
              <a:t>Scenarios will consider multiple risk factors (drought, cold / heat wave)</a:t>
            </a:r>
          </a:p>
          <a:p>
            <a:r>
              <a:rPr lang="en-US" dirty="0"/>
              <a:t>Time-synchronized hourly assessment of load and generation to capture geographic diversity</a:t>
            </a:r>
          </a:p>
          <a:p>
            <a:r>
              <a:rPr lang="en-US" dirty="0"/>
              <a:t>Calculate Hourly Energy Margin—An hourly measure of resource availability relative to load and operating reserve requirements, factoring weather dependencies of load, hydro, wind, solar, and thermal generators, applied consistently across all regions</a:t>
            </a:r>
          </a:p>
          <a:p>
            <a:endParaRPr lang="en-US" dirty="0"/>
          </a:p>
          <a:p>
            <a:endParaRPr lang="en-US" dirty="0"/>
          </a:p>
          <a:p>
            <a:pPr lvl="0"/>
            <a:endParaRPr lang="en-US" dirty="0"/>
          </a:p>
          <a:p>
            <a:endParaRPr lang="en-US" dirty="0"/>
          </a:p>
        </p:txBody>
      </p:sp>
      <p:sp>
        <p:nvSpPr>
          <p:cNvPr id="4" name="Slide Number Placeholder 3">
            <a:extLst>
              <a:ext uri="{FF2B5EF4-FFF2-40B4-BE49-F238E27FC236}">
                <a16:creationId xmlns:a16="http://schemas.microsoft.com/office/drawing/2014/main" id="{78DE0B81-064E-AD2D-4D33-2321C2EA9C4A}"/>
              </a:ext>
            </a:extLst>
          </p:cNvPr>
          <p:cNvSpPr>
            <a:spLocks noGrp="1"/>
          </p:cNvSpPr>
          <p:nvPr>
            <p:ph type="sldNum" sz="quarter" idx="4"/>
          </p:nvPr>
        </p:nvSpPr>
        <p:spPr>
          <a:xfrm>
            <a:off x="8991601" y="6356350"/>
            <a:ext cx="2886546" cy="365125"/>
          </a:xfrm>
        </p:spPr>
        <p:txBody>
          <a:bodyPr/>
          <a:lstStyle/>
          <a:p>
            <a:fld id="{7B3698F8-BEBC-4075-95C8-28A2E732D13F}" type="slidenum">
              <a:rPr lang="en-US" smtClean="0"/>
              <a:pPr/>
              <a:t>14</a:t>
            </a:fld>
            <a:endParaRPr lang="en-US"/>
          </a:p>
        </p:txBody>
      </p:sp>
    </p:spTree>
    <p:custDataLst>
      <p:tags r:id="rId1"/>
    </p:custDataLst>
    <p:extLst>
      <p:ext uri="{BB962C8B-B14F-4D97-AF65-F5344CB8AC3E}">
        <p14:creationId xmlns:p14="http://schemas.microsoft.com/office/powerpoint/2010/main" val="2259640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A45A-ECAE-CA9E-AF5D-29421429E01E}"/>
              </a:ext>
            </a:extLst>
          </p:cNvPr>
          <p:cNvSpPr>
            <a:spLocks noGrp="1"/>
          </p:cNvSpPr>
          <p:nvPr>
            <p:ph type="title"/>
          </p:nvPr>
        </p:nvSpPr>
        <p:spPr>
          <a:xfrm>
            <a:off x="457200" y="365125"/>
            <a:ext cx="11247120" cy="685800"/>
          </a:xfrm>
        </p:spPr>
        <p:txBody>
          <a:bodyPr/>
          <a:lstStyle/>
          <a:p>
            <a:r>
              <a:rPr lang="en-US"/>
              <a:t>Phase 2: Next Steps</a:t>
            </a:r>
          </a:p>
        </p:txBody>
      </p:sp>
      <p:sp>
        <p:nvSpPr>
          <p:cNvPr id="3" name="Content Placeholder 2">
            <a:extLst>
              <a:ext uri="{FF2B5EF4-FFF2-40B4-BE49-F238E27FC236}">
                <a16:creationId xmlns:a16="http://schemas.microsoft.com/office/drawing/2014/main" id="{E553816D-5C7F-3A25-91B1-D770DFC9144E}"/>
              </a:ext>
            </a:extLst>
          </p:cNvPr>
          <p:cNvSpPr>
            <a:spLocks noGrp="1"/>
          </p:cNvSpPr>
          <p:nvPr>
            <p:ph idx="1"/>
          </p:nvPr>
        </p:nvSpPr>
        <p:spPr>
          <a:xfrm>
            <a:off x="457200" y="1426035"/>
            <a:ext cx="11247120" cy="4764453"/>
          </a:xfrm>
        </p:spPr>
        <p:txBody>
          <a:bodyPr>
            <a:normAutofit/>
          </a:bodyPr>
          <a:lstStyle/>
          <a:p>
            <a:r>
              <a:rPr lang="en-US"/>
              <a:t>Perform Energy Assessment (in years 2024 and 2033)</a:t>
            </a:r>
          </a:p>
          <a:p>
            <a:pPr lvl="1"/>
            <a:r>
              <a:rPr lang="en-US"/>
              <a:t>Develop a consistent North American dataset </a:t>
            </a:r>
          </a:p>
          <a:p>
            <a:pPr lvl="2"/>
            <a:r>
              <a:rPr lang="en-US"/>
              <a:t>U.S. data collected </a:t>
            </a:r>
          </a:p>
          <a:p>
            <a:pPr lvl="2"/>
            <a:r>
              <a:rPr lang="en-US"/>
              <a:t>Sending data request to Canadian provinces asking for historical hourly generation by resource type</a:t>
            </a:r>
          </a:p>
          <a:p>
            <a:pPr lvl="1"/>
            <a:r>
              <a:rPr lang="en-US"/>
              <a:t>Identify periods of tight supply conditions</a:t>
            </a:r>
          </a:p>
          <a:p>
            <a:pPr lvl="1"/>
            <a:r>
              <a:rPr lang="en-US"/>
              <a:t>Develop metrics and methods</a:t>
            </a:r>
          </a:p>
          <a:p>
            <a:pPr lvl="1"/>
            <a:r>
              <a:rPr lang="en-US"/>
              <a:t>Re-dispatch transmission planning cases</a:t>
            </a:r>
          </a:p>
        </p:txBody>
      </p:sp>
      <p:sp>
        <p:nvSpPr>
          <p:cNvPr id="4" name="Slide Number Placeholder 3">
            <a:extLst>
              <a:ext uri="{FF2B5EF4-FFF2-40B4-BE49-F238E27FC236}">
                <a16:creationId xmlns:a16="http://schemas.microsoft.com/office/drawing/2014/main" id="{447B39F4-8D75-3090-CDFB-9E87612257AC}"/>
              </a:ext>
            </a:extLst>
          </p:cNvPr>
          <p:cNvSpPr>
            <a:spLocks noGrp="1"/>
          </p:cNvSpPr>
          <p:nvPr>
            <p:ph type="sldNum" sz="quarter" idx="4"/>
          </p:nvPr>
        </p:nvSpPr>
        <p:spPr>
          <a:xfrm>
            <a:off x="8991601" y="6356350"/>
            <a:ext cx="2886546" cy="365125"/>
          </a:xfrm>
        </p:spPr>
        <p:txBody>
          <a:bodyPr/>
          <a:lstStyle/>
          <a:p>
            <a:fld id="{7B3698F8-BEBC-4075-95C8-28A2E732D13F}" type="slidenum">
              <a:rPr lang="en-US" smtClean="0"/>
              <a:pPr/>
              <a:t>15</a:t>
            </a:fld>
            <a:endParaRPr lang="en-US"/>
          </a:p>
        </p:txBody>
      </p:sp>
    </p:spTree>
    <p:custDataLst>
      <p:tags r:id="rId1"/>
    </p:custDataLst>
    <p:extLst>
      <p:ext uri="{BB962C8B-B14F-4D97-AF65-F5344CB8AC3E}">
        <p14:creationId xmlns:p14="http://schemas.microsoft.com/office/powerpoint/2010/main" val="197398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42ED7-0A16-389E-BBE5-1C018365C7CB}"/>
              </a:ext>
            </a:extLst>
          </p:cNvPr>
          <p:cNvSpPr>
            <a:spLocks noGrp="1"/>
          </p:cNvSpPr>
          <p:nvPr>
            <p:ph type="title"/>
          </p:nvPr>
        </p:nvSpPr>
        <p:spPr/>
        <p:txBody>
          <a:bodyPr/>
          <a:lstStyle/>
          <a:p>
            <a:r>
              <a:rPr lang="en-US"/>
              <a:t>January 25 NERC Advisory Group Meeting</a:t>
            </a:r>
          </a:p>
        </p:txBody>
      </p:sp>
      <p:sp>
        <p:nvSpPr>
          <p:cNvPr id="3" name="Content Placeholder 2">
            <a:extLst>
              <a:ext uri="{FF2B5EF4-FFF2-40B4-BE49-F238E27FC236}">
                <a16:creationId xmlns:a16="http://schemas.microsoft.com/office/drawing/2014/main" id="{CD811A33-269D-C91B-773D-3EA65A7831CD}"/>
              </a:ext>
            </a:extLst>
          </p:cNvPr>
          <p:cNvSpPr>
            <a:spLocks noGrp="1"/>
          </p:cNvSpPr>
          <p:nvPr>
            <p:ph idx="1"/>
          </p:nvPr>
        </p:nvSpPr>
        <p:spPr/>
        <p:txBody>
          <a:bodyPr vert="horz" lIns="91440" tIns="45720" rIns="91440" bIns="45720" rtlCol="0" anchor="t">
            <a:normAutofit lnSpcReduction="10000"/>
          </a:bodyPr>
          <a:lstStyle/>
          <a:p>
            <a:r>
              <a:rPr lang="en-US" dirty="0"/>
              <a:t>Project and timeline overview and actions completed</a:t>
            </a:r>
          </a:p>
          <a:p>
            <a:r>
              <a:rPr lang="en-US" dirty="0"/>
              <a:t>Phase 1 and Phase 2 review, technical discussions</a:t>
            </a:r>
          </a:p>
          <a:p>
            <a:r>
              <a:rPr lang="en-US" dirty="0"/>
              <a:t>Transmitting utility engagement</a:t>
            </a:r>
          </a:p>
          <a:p>
            <a:r>
              <a:rPr lang="en-US" dirty="0"/>
              <a:t>Discussion—What does success look like to you? What does it </a:t>
            </a:r>
            <a:r>
              <a:rPr lang="en-US" b="1" dirty="0"/>
              <a:t>not</a:t>
            </a:r>
            <a:r>
              <a:rPr lang="en-US" dirty="0"/>
              <a:t> look like?</a:t>
            </a:r>
          </a:p>
          <a:p>
            <a:r>
              <a:rPr lang="en-US" dirty="0"/>
              <a:t>Next steps and advisory group meeting schedule</a:t>
            </a:r>
          </a:p>
          <a:p>
            <a:pPr lvl="1"/>
            <a:r>
              <a:rPr lang="en-US" dirty="0"/>
              <a:t>Monthly advisory group virtual meetings</a:t>
            </a:r>
          </a:p>
          <a:p>
            <a:pPr lvl="1"/>
            <a:r>
              <a:rPr lang="en-US" dirty="0"/>
              <a:t>In-person meeting in October</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AB4CE26-FAE0-727D-F22B-40B523693ACB}"/>
              </a:ext>
            </a:extLst>
          </p:cNvPr>
          <p:cNvSpPr>
            <a:spLocks noGrp="1"/>
          </p:cNvSpPr>
          <p:nvPr>
            <p:ph type="sldNum" sz="quarter" idx="4"/>
          </p:nvPr>
        </p:nvSpPr>
        <p:spPr/>
        <p:txBody>
          <a:bodyPr/>
          <a:lstStyle/>
          <a:p>
            <a:fld id="{7B3698F8-BEBC-4075-95C8-28A2E732D13F}" type="slidenum">
              <a:rPr lang="en-US" smtClean="0"/>
              <a:pPr/>
              <a:t>16</a:t>
            </a:fld>
            <a:endParaRPr lang="en-US"/>
          </a:p>
        </p:txBody>
      </p:sp>
    </p:spTree>
    <p:custDataLst>
      <p:tags r:id="rId1"/>
    </p:custDataLst>
    <p:extLst>
      <p:ext uri="{BB962C8B-B14F-4D97-AF65-F5344CB8AC3E}">
        <p14:creationId xmlns:p14="http://schemas.microsoft.com/office/powerpoint/2010/main" val="1781901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02A2D-DA51-A1AB-5612-FA5296849E73}"/>
              </a:ext>
            </a:extLst>
          </p:cNvPr>
          <p:cNvSpPr>
            <a:spLocks noGrp="1"/>
          </p:cNvSpPr>
          <p:nvPr>
            <p:ph type="title"/>
          </p:nvPr>
        </p:nvSpPr>
        <p:spPr/>
        <p:txBody>
          <a:bodyPr/>
          <a:lstStyle/>
          <a:p>
            <a:r>
              <a:rPr lang="en-US"/>
              <a:t>NERC AG Success Poll Results</a:t>
            </a:r>
          </a:p>
        </p:txBody>
      </p:sp>
      <p:sp>
        <p:nvSpPr>
          <p:cNvPr id="3" name="Content Placeholder 2">
            <a:extLst>
              <a:ext uri="{FF2B5EF4-FFF2-40B4-BE49-F238E27FC236}">
                <a16:creationId xmlns:a16="http://schemas.microsoft.com/office/drawing/2014/main" id="{BF52BF74-493D-7433-1802-80B0EEF56555}"/>
              </a:ext>
            </a:extLst>
          </p:cNvPr>
          <p:cNvSpPr>
            <a:spLocks noGrp="1"/>
          </p:cNvSpPr>
          <p:nvPr>
            <p:ph idx="1"/>
          </p:nvPr>
        </p:nvSpPr>
        <p:spPr>
          <a:xfrm>
            <a:off x="457200" y="1426035"/>
            <a:ext cx="5387419" cy="4764453"/>
          </a:xfrm>
        </p:spPr>
        <p:txBody>
          <a:bodyPr/>
          <a:lstStyle/>
          <a:p>
            <a:pPr marL="0" indent="0">
              <a:buNone/>
            </a:pPr>
            <a:r>
              <a:rPr lang="en-US" dirty="0"/>
              <a:t>What does success look like?</a:t>
            </a:r>
          </a:p>
          <a:p>
            <a:r>
              <a:rPr lang="en-US" dirty="0"/>
              <a:t>Actionable</a:t>
            </a:r>
          </a:p>
          <a:p>
            <a:r>
              <a:rPr lang="en-US" dirty="0"/>
              <a:t>Repeatable</a:t>
            </a:r>
          </a:p>
          <a:p>
            <a:r>
              <a:rPr lang="en-US" dirty="0"/>
              <a:t>Increased communication and coordination</a:t>
            </a:r>
          </a:p>
          <a:p>
            <a:r>
              <a:rPr lang="en-US" dirty="0"/>
              <a:t>Alignment</a:t>
            </a:r>
          </a:p>
          <a:p>
            <a:r>
              <a:rPr lang="en-US" dirty="0"/>
              <a:t>Clear</a:t>
            </a:r>
          </a:p>
          <a:p>
            <a:endParaRPr lang="en-US" dirty="0"/>
          </a:p>
          <a:p>
            <a:endParaRPr lang="en-US" dirty="0"/>
          </a:p>
        </p:txBody>
      </p:sp>
      <p:sp>
        <p:nvSpPr>
          <p:cNvPr id="4" name="Slide Number Placeholder 3">
            <a:extLst>
              <a:ext uri="{FF2B5EF4-FFF2-40B4-BE49-F238E27FC236}">
                <a16:creationId xmlns:a16="http://schemas.microsoft.com/office/drawing/2014/main" id="{3FAE6492-7698-480E-4F82-A9A2E321E935}"/>
              </a:ext>
            </a:extLst>
          </p:cNvPr>
          <p:cNvSpPr>
            <a:spLocks noGrp="1"/>
          </p:cNvSpPr>
          <p:nvPr>
            <p:ph type="sldNum" sz="quarter" idx="4"/>
          </p:nvPr>
        </p:nvSpPr>
        <p:spPr/>
        <p:txBody>
          <a:bodyPr/>
          <a:lstStyle/>
          <a:p>
            <a:fld id="{7B3698F8-BEBC-4075-95C8-28A2E732D13F}" type="slidenum">
              <a:rPr lang="en-US" smtClean="0"/>
              <a:pPr/>
              <a:t>17</a:t>
            </a:fld>
            <a:endParaRPr lang="en-US"/>
          </a:p>
        </p:txBody>
      </p:sp>
      <p:sp>
        <p:nvSpPr>
          <p:cNvPr id="5" name="Content Placeholder 2">
            <a:extLst>
              <a:ext uri="{FF2B5EF4-FFF2-40B4-BE49-F238E27FC236}">
                <a16:creationId xmlns:a16="http://schemas.microsoft.com/office/drawing/2014/main" id="{B7BAF8E1-39B9-5A7A-1E6E-59C8263BADD9}"/>
              </a:ext>
            </a:extLst>
          </p:cNvPr>
          <p:cNvSpPr txBox="1">
            <a:spLocks/>
          </p:cNvSpPr>
          <p:nvPr/>
        </p:nvSpPr>
        <p:spPr>
          <a:xfrm>
            <a:off x="6297891" y="1426035"/>
            <a:ext cx="5387419" cy="4764453"/>
          </a:xfrm>
          <a:prstGeom prst="rect">
            <a:avLst/>
          </a:prstGeom>
        </p:spPr>
        <p:txBody>
          <a:bodyPr vert="horz" lIns="91440" tIns="45720" rIns="91440" bIns="45720" rtlCol="0">
            <a:normAutofit/>
          </a:bodyPr>
          <a:lstStyle>
            <a:lvl1pPr marL="457200" indent="-457200" algn="l" defTabSz="914400" rtl="0" eaLnBrk="1" latinLnBrk="0" hangingPunct="1">
              <a:lnSpc>
                <a:spcPct val="114000"/>
              </a:lnSpc>
              <a:spcBef>
                <a:spcPts val="600"/>
              </a:spcBef>
              <a:spcAft>
                <a:spcPts val="600"/>
              </a:spcAft>
              <a:buFont typeface="Wingdings" panose="05000000000000000000" pitchFamily="2" charset="2"/>
              <a:buChar char="§"/>
              <a:defRPr sz="2800" kern="1200">
                <a:solidFill>
                  <a:schemeClr val="tx1"/>
                </a:solidFill>
                <a:latin typeface="+mn-lt"/>
                <a:ea typeface="+mn-ea"/>
                <a:cs typeface="+mn-cs"/>
              </a:defRPr>
            </a:lvl1pPr>
            <a:lvl2pPr marL="914400" indent="-457200" algn="l" defTabSz="914400" rtl="0" eaLnBrk="1" latinLnBrk="0" hangingPunct="1">
              <a:lnSpc>
                <a:spcPct val="114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371600" indent="-457200" algn="l" defTabSz="914400" rtl="0" eaLnBrk="1" latinLnBrk="0" hangingPunct="1">
              <a:lnSpc>
                <a:spcPct val="114000"/>
              </a:lnSpc>
              <a:spcBef>
                <a:spcPts val="600"/>
              </a:spcBef>
              <a:spcAft>
                <a:spcPts val="600"/>
              </a:spcAft>
              <a:buSzPct val="75000"/>
              <a:buFont typeface="Courier New" panose="02070309020205020404" pitchFamily="49" charset="0"/>
              <a:buChar char="o"/>
              <a:defRPr sz="2000" kern="1200">
                <a:solidFill>
                  <a:schemeClr val="tx1"/>
                </a:solidFill>
                <a:latin typeface="+mn-lt"/>
                <a:ea typeface="+mn-ea"/>
                <a:cs typeface="+mn-cs"/>
              </a:defRPr>
            </a:lvl3pPr>
            <a:lvl4pPr marL="1828800" indent="-457200" algn="l" defTabSz="914400" rtl="0" eaLnBrk="1" latinLnBrk="0" hangingPunct="1">
              <a:lnSpc>
                <a:spcPct val="114000"/>
              </a:lnSpc>
              <a:spcBef>
                <a:spcPts val="600"/>
              </a:spcBef>
              <a:spcAft>
                <a:spcPts val="600"/>
              </a:spcAft>
              <a:buFont typeface="Wingdings" panose="05000000000000000000" pitchFamily="2" charset="2"/>
              <a:buChar char="§"/>
              <a:defRPr sz="1800" kern="1200">
                <a:solidFill>
                  <a:schemeClr val="tx1"/>
                </a:solidFill>
                <a:latin typeface="+mn-lt"/>
                <a:ea typeface="+mn-ea"/>
                <a:cs typeface="+mn-cs"/>
              </a:defRPr>
            </a:lvl4pPr>
            <a:lvl5pPr marL="2286000" indent="-457200" algn="l" defTabSz="914400" rtl="0" eaLnBrk="1" latinLnBrk="0" hangingPunct="1">
              <a:lnSpc>
                <a:spcPct val="114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t>What is </a:t>
            </a:r>
            <a:r>
              <a:rPr lang="en-US" b="1" dirty="0"/>
              <a:t>not</a:t>
            </a:r>
            <a:r>
              <a:rPr lang="en-US" dirty="0"/>
              <a:t> success:</a:t>
            </a:r>
          </a:p>
          <a:p>
            <a:r>
              <a:rPr lang="en-US" dirty="0"/>
              <a:t>Put on the shelf</a:t>
            </a:r>
          </a:p>
          <a:p>
            <a:r>
              <a:rPr lang="en-US" dirty="0"/>
              <a:t>Continued disconnect</a:t>
            </a:r>
          </a:p>
          <a:p>
            <a:r>
              <a:rPr lang="en-US" dirty="0"/>
              <a:t>Not actionable</a:t>
            </a:r>
          </a:p>
          <a:p>
            <a:r>
              <a:rPr lang="en-US" dirty="0"/>
              <a:t>Deeply technical</a:t>
            </a:r>
          </a:p>
          <a:p>
            <a:endParaRPr lang="en-US" dirty="0"/>
          </a:p>
        </p:txBody>
      </p:sp>
    </p:spTree>
    <p:custDataLst>
      <p:tags r:id="rId1"/>
    </p:custDataLst>
    <p:extLst>
      <p:ext uri="{BB962C8B-B14F-4D97-AF65-F5344CB8AC3E}">
        <p14:creationId xmlns:p14="http://schemas.microsoft.com/office/powerpoint/2010/main" val="1485300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E801-6F93-3B36-D389-C187184B49FF}"/>
              </a:ext>
            </a:extLst>
          </p:cNvPr>
          <p:cNvSpPr>
            <a:spLocks noGrp="1"/>
          </p:cNvSpPr>
          <p:nvPr>
            <p:ph type="title"/>
          </p:nvPr>
        </p:nvSpPr>
        <p:spPr>
          <a:xfrm>
            <a:off x="457200" y="365125"/>
            <a:ext cx="11247120" cy="685800"/>
          </a:xfrm>
        </p:spPr>
        <p:txBody>
          <a:bodyPr/>
          <a:lstStyle/>
          <a:p>
            <a:r>
              <a:rPr lang="en-US"/>
              <a:t>ITCS Resources</a:t>
            </a:r>
          </a:p>
        </p:txBody>
      </p:sp>
      <p:sp>
        <p:nvSpPr>
          <p:cNvPr id="3" name="Content Placeholder 2">
            <a:extLst>
              <a:ext uri="{FF2B5EF4-FFF2-40B4-BE49-F238E27FC236}">
                <a16:creationId xmlns:a16="http://schemas.microsoft.com/office/drawing/2014/main" id="{30F19974-F79A-E6C6-7749-FA8D0C36C2BB}"/>
              </a:ext>
            </a:extLst>
          </p:cNvPr>
          <p:cNvSpPr>
            <a:spLocks noGrp="1"/>
          </p:cNvSpPr>
          <p:nvPr>
            <p:ph idx="1"/>
          </p:nvPr>
        </p:nvSpPr>
        <p:spPr>
          <a:xfrm>
            <a:off x="457200" y="1426035"/>
            <a:ext cx="11247120" cy="4764453"/>
          </a:xfrm>
        </p:spPr>
        <p:txBody>
          <a:bodyPr/>
          <a:lstStyle/>
          <a:p>
            <a:r>
              <a:rPr lang="en-US"/>
              <a:t>NERC ITCS </a:t>
            </a:r>
            <a:r>
              <a:rPr lang="en-US">
                <a:hlinkClick r:id="rId4"/>
              </a:rPr>
              <a:t>webpage</a:t>
            </a:r>
            <a:endParaRPr lang="en-US"/>
          </a:p>
          <a:p>
            <a:r>
              <a:rPr lang="en-US"/>
              <a:t>NERC ITCS Advisory Group Meeting </a:t>
            </a:r>
            <a:r>
              <a:rPr lang="en-US">
                <a:hlinkClick r:id="rId5"/>
              </a:rPr>
              <a:t>Schedule</a:t>
            </a:r>
            <a:r>
              <a:rPr lang="en-US"/>
              <a:t>​​</a:t>
            </a:r>
          </a:p>
          <a:p>
            <a:r>
              <a:rPr lang="en-US"/>
              <a:t>WECC Weekly Update</a:t>
            </a:r>
          </a:p>
          <a:p>
            <a:r>
              <a:rPr lang="en-US"/>
              <a:t>WECC </a:t>
            </a:r>
            <a:r>
              <a:rPr lang="en-US">
                <a:hlinkClick r:id="rId6"/>
              </a:rPr>
              <a:t>website</a:t>
            </a:r>
            <a:endParaRPr lang="en-US"/>
          </a:p>
          <a:p>
            <a:r>
              <a:rPr lang="en-US"/>
              <a:t>Email us at </a:t>
            </a:r>
            <a:r>
              <a:rPr lang="en-US">
                <a:hlinkClick r:id="rId7"/>
              </a:rPr>
              <a:t>engage@wecc.org</a:t>
            </a:r>
            <a:endParaRPr lang="en-US"/>
          </a:p>
        </p:txBody>
      </p:sp>
      <p:sp>
        <p:nvSpPr>
          <p:cNvPr id="4" name="Slide Number Placeholder 3">
            <a:extLst>
              <a:ext uri="{FF2B5EF4-FFF2-40B4-BE49-F238E27FC236}">
                <a16:creationId xmlns:a16="http://schemas.microsoft.com/office/drawing/2014/main" id="{8AB23E83-0CF4-BB0A-13F4-1B4918FE7C89}"/>
              </a:ext>
            </a:extLst>
          </p:cNvPr>
          <p:cNvSpPr>
            <a:spLocks noGrp="1"/>
          </p:cNvSpPr>
          <p:nvPr>
            <p:ph type="sldNum" sz="quarter" idx="4"/>
          </p:nvPr>
        </p:nvSpPr>
        <p:spPr>
          <a:xfrm>
            <a:off x="8991601" y="6356350"/>
            <a:ext cx="2886546" cy="365125"/>
          </a:xfrm>
        </p:spPr>
        <p:txBody>
          <a:bodyPr/>
          <a:lstStyle/>
          <a:p>
            <a:fld id="{7B3698F8-BEBC-4075-95C8-28A2E732D13F}" type="slidenum">
              <a:rPr lang="en-US" smtClean="0"/>
              <a:pPr/>
              <a:t>18</a:t>
            </a:fld>
            <a:endParaRPr lang="en-US"/>
          </a:p>
        </p:txBody>
      </p:sp>
      <p:pic>
        <p:nvPicPr>
          <p:cNvPr id="6" name="Picture 5">
            <a:extLst>
              <a:ext uri="{FF2B5EF4-FFF2-40B4-BE49-F238E27FC236}">
                <a16:creationId xmlns:a16="http://schemas.microsoft.com/office/drawing/2014/main" id="{9562C5B2-22F1-5144-AEF3-45F963FACC24}"/>
              </a:ext>
            </a:extLst>
          </p:cNvPr>
          <p:cNvPicPr>
            <a:picLocks noChangeAspect="1"/>
          </p:cNvPicPr>
          <p:nvPr/>
        </p:nvPicPr>
        <p:blipFill rotWithShape="1">
          <a:blip r:embed="rId8"/>
          <a:srcRect l="2594" t="3159" r="3142" b="5843"/>
          <a:stretch/>
        </p:blipFill>
        <p:spPr>
          <a:xfrm>
            <a:off x="8877300" y="1216025"/>
            <a:ext cx="2747964" cy="214413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A7AC31A-ED8C-B46B-0BB1-99265387C2D1}"/>
              </a:ext>
            </a:extLst>
          </p:cNvPr>
          <p:cNvPicPr>
            <a:picLocks noChangeAspect="1"/>
          </p:cNvPicPr>
          <p:nvPr/>
        </p:nvPicPr>
        <p:blipFill>
          <a:blip r:embed="rId9"/>
          <a:stretch>
            <a:fillRect/>
          </a:stretch>
        </p:blipFill>
        <p:spPr>
          <a:xfrm>
            <a:off x="6080919" y="3497845"/>
            <a:ext cx="5599362" cy="285850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16693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2D4568-CD9B-1E6C-153A-E48ACF5E3C8D}"/>
              </a:ext>
            </a:extLst>
          </p:cNvPr>
          <p:cNvSpPr>
            <a:spLocks noGrp="1"/>
          </p:cNvSpPr>
          <p:nvPr>
            <p:ph type="title"/>
          </p:nvPr>
        </p:nvSpPr>
        <p:spPr/>
        <p:txBody>
          <a:bodyPr/>
          <a:lstStyle/>
          <a:p>
            <a:r>
              <a:rPr lang="en-US" dirty="0"/>
              <a:t>Long Term/20+ Year Data</a:t>
            </a:r>
          </a:p>
        </p:txBody>
      </p:sp>
      <p:sp>
        <p:nvSpPr>
          <p:cNvPr id="4" name="Slide Number Placeholder 3">
            <a:extLst>
              <a:ext uri="{FF2B5EF4-FFF2-40B4-BE49-F238E27FC236}">
                <a16:creationId xmlns:a16="http://schemas.microsoft.com/office/drawing/2014/main" id="{28A4B160-E432-2770-C4CF-BF6C70147830}"/>
              </a:ext>
            </a:extLst>
          </p:cNvPr>
          <p:cNvSpPr>
            <a:spLocks noGrp="1"/>
          </p:cNvSpPr>
          <p:nvPr>
            <p:ph type="sldNum" sz="quarter" idx="4"/>
          </p:nvPr>
        </p:nvSpPr>
        <p:spPr/>
        <p:txBody>
          <a:bodyPr/>
          <a:lstStyle/>
          <a:p>
            <a:fld id="{7B3698F8-BEBC-4075-95C8-28A2E732D13F}" type="slidenum">
              <a:rPr lang="en-US" smtClean="0"/>
              <a:pPr/>
              <a:t>19</a:t>
            </a:fld>
            <a:endParaRPr lang="en-US" dirty="0"/>
          </a:p>
        </p:txBody>
      </p:sp>
    </p:spTree>
    <p:custDataLst>
      <p:tags r:id="rId1"/>
    </p:custDataLst>
    <p:extLst>
      <p:ext uri="{BB962C8B-B14F-4D97-AF65-F5344CB8AC3E}">
        <p14:creationId xmlns:p14="http://schemas.microsoft.com/office/powerpoint/2010/main" val="154867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61C7-2087-0BC6-EEBC-BED47FA00E83}"/>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0AC31060-9627-95B8-5E6B-8D6467615EED}"/>
              </a:ext>
            </a:extLst>
          </p:cNvPr>
          <p:cNvSpPr>
            <a:spLocks noGrp="1"/>
          </p:cNvSpPr>
          <p:nvPr>
            <p:ph idx="1"/>
          </p:nvPr>
        </p:nvSpPr>
        <p:spPr/>
        <p:txBody>
          <a:bodyPr/>
          <a:lstStyle/>
          <a:p>
            <a:r>
              <a:rPr lang="en-US" dirty="0"/>
              <a:t>ITCS update</a:t>
            </a:r>
          </a:p>
          <a:p>
            <a:r>
              <a:rPr lang="en-US" dirty="0"/>
              <a:t>Long-term/20-year dataset</a:t>
            </a:r>
          </a:p>
          <a:p>
            <a:r>
              <a:rPr lang="en-US" dirty="0"/>
              <a:t>ADS update</a:t>
            </a:r>
          </a:p>
          <a:p>
            <a:endParaRPr lang="en-US" dirty="0"/>
          </a:p>
        </p:txBody>
      </p:sp>
      <p:sp>
        <p:nvSpPr>
          <p:cNvPr id="4" name="Slide Number Placeholder 3">
            <a:extLst>
              <a:ext uri="{FF2B5EF4-FFF2-40B4-BE49-F238E27FC236}">
                <a16:creationId xmlns:a16="http://schemas.microsoft.com/office/drawing/2014/main" id="{49C3FB87-CE20-406B-8982-8D2CF35BD0CD}"/>
              </a:ext>
            </a:extLst>
          </p:cNvPr>
          <p:cNvSpPr>
            <a:spLocks noGrp="1"/>
          </p:cNvSpPr>
          <p:nvPr>
            <p:ph type="sldNum" sz="quarter" idx="4"/>
          </p:nvPr>
        </p:nvSpPr>
        <p:spPr/>
        <p:txBody>
          <a:bodyPr/>
          <a:lstStyle/>
          <a:p>
            <a:fld id="{7B3698F8-BEBC-4075-95C8-28A2E732D13F}" type="slidenum">
              <a:rPr lang="en-US" smtClean="0"/>
              <a:pPr/>
              <a:t>2</a:t>
            </a:fld>
            <a:endParaRPr lang="en-US" dirty="0"/>
          </a:p>
        </p:txBody>
      </p:sp>
    </p:spTree>
    <p:custDataLst>
      <p:tags r:id="rId1"/>
    </p:custDataLst>
    <p:extLst>
      <p:ext uri="{BB962C8B-B14F-4D97-AF65-F5344CB8AC3E}">
        <p14:creationId xmlns:p14="http://schemas.microsoft.com/office/powerpoint/2010/main" val="360354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7F35-133C-DD55-9C5D-34F2DEFD12CD}"/>
              </a:ext>
            </a:extLst>
          </p:cNvPr>
          <p:cNvSpPr>
            <a:spLocks noGrp="1"/>
          </p:cNvSpPr>
          <p:nvPr>
            <p:ph type="title"/>
          </p:nvPr>
        </p:nvSpPr>
        <p:spPr/>
        <p:txBody>
          <a:bodyPr>
            <a:normAutofit fontScale="90000"/>
          </a:bodyPr>
          <a:lstStyle/>
          <a:p>
            <a:r>
              <a:rPr lang="en-US" dirty="0"/>
              <a:t>Long-term Transmission Planning Task Force</a:t>
            </a:r>
          </a:p>
        </p:txBody>
      </p:sp>
      <p:sp>
        <p:nvSpPr>
          <p:cNvPr id="3" name="Content Placeholder 2">
            <a:extLst>
              <a:ext uri="{FF2B5EF4-FFF2-40B4-BE49-F238E27FC236}">
                <a16:creationId xmlns:a16="http://schemas.microsoft.com/office/drawing/2014/main" id="{0F75690C-2F7D-2768-01AF-5D40883D2C8A}"/>
              </a:ext>
            </a:extLst>
          </p:cNvPr>
          <p:cNvSpPr>
            <a:spLocks noGrp="1"/>
          </p:cNvSpPr>
          <p:nvPr>
            <p:ph idx="1"/>
          </p:nvPr>
        </p:nvSpPr>
        <p:spPr/>
        <p:txBody>
          <a:bodyPr>
            <a:normAutofit fontScale="92500" lnSpcReduction="10000"/>
          </a:bodyPr>
          <a:lstStyle/>
          <a:p>
            <a:r>
              <a:rPr lang="en-US" dirty="0"/>
              <a:t>WECC releases </a:t>
            </a:r>
            <a:r>
              <a:rPr lang="en-US" dirty="0">
                <a:hlinkClick r:id="rId3"/>
              </a:rPr>
              <a:t>Long-term Transmission Planning in the West—October 2022 RAC Workshop Discussion Summary and Next Steps </a:t>
            </a:r>
            <a:r>
              <a:rPr lang="en-US" dirty="0"/>
              <a:t>paper in June of 2023</a:t>
            </a:r>
          </a:p>
          <a:p>
            <a:r>
              <a:rPr lang="en-US" dirty="0"/>
              <a:t>Task force established in October 2023</a:t>
            </a:r>
          </a:p>
          <a:p>
            <a:r>
              <a:rPr lang="en-US" dirty="0"/>
              <a:t>Meetings are scheduled biweekly</a:t>
            </a:r>
          </a:p>
          <a:p>
            <a:r>
              <a:rPr lang="en-US" dirty="0"/>
              <a:t>From </a:t>
            </a:r>
            <a:r>
              <a:rPr lang="en-US" dirty="0">
                <a:hlinkClick r:id="rId4"/>
              </a:rPr>
              <a:t>LTPTF Charter</a:t>
            </a:r>
            <a:r>
              <a:rPr lang="en-US" dirty="0"/>
              <a:t>: The purpose of the LTPTF is to make recommendations to the RAC concerning aspects of long-term transmission planning (20+ years). The recommendations should include defining a modeling approach, datasets, tools, and scenario development</a:t>
            </a:r>
          </a:p>
        </p:txBody>
      </p:sp>
      <p:sp>
        <p:nvSpPr>
          <p:cNvPr id="4" name="Slide Number Placeholder 3">
            <a:extLst>
              <a:ext uri="{FF2B5EF4-FFF2-40B4-BE49-F238E27FC236}">
                <a16:creationId xmlns:a16="http://schemas.microsoft.com/office/drawing/2014/main" id="{135D1CDA-8D10-128D-5AE8-3048237AE387}"/>
              </a:ext>
            </a:extLst>
          </p:cNvPr>
          <p:cNvSpPr>
            <a:spLocks noGrp="1"/>
          </p:cNvSpPr>
          <p:nvPr>
            <p:ph type="sldNum" sz="quarter" idx="4"/>
          </p:nvPr>
        </p:nvSpPr>
        <p:spPr/>
        <p:txBody>
          <a:bodyPr/>
          <a:lstStyle/>
          <a:p>
            <a:fld id="{7B3698F8-BEBC-4075-95C8-28A2E732D13F}" type="slidenum">
              <a:rPr lang="en-US" smtClean="0"/>
              <a:pPr/>
              <a:t>20</a:t>
            </a:fld>
            <a:endParaRPr lang="en-US" dirty="0"/>
          </a:p>
        </p:txBody>
      </p:sp>
    </p:spTree>
    <p:custDataLst>
      <p:tags r:id="rId1"/>
    </p:custDataLst>
    <p:extLst>
      <p:ext uri="{BB962C8B-B14F-4D97-AF65-F5344CB8AC3E}">
        <p14:creationId xmlns:p14="http://schemas.microsoft.com/office/powerpoint/2010/main" val="2385997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61C7-2087-0BC6-EEBC-BED47FA00E83}"/>
              </a:ext>
            </a:extLst>
          </p:cNvPr>
          <p:cNvSpPr>
            <a:spLocks noGrp="1"/>
          </p:cNvSpPr>
          <p:nvPr>
            <p:ph type="title"/>
          </p:nvPr>
        </p:nvSpPr>
        <p:spPr/>
        <p:txBody>
          <a:bodyPr/>
          <a:lstStyle/>
          <a:p>
            <a:r>
              <a:rPr lang="en-US" dirty="0"/>
              <a:t>Discussions To-date</a:t>
            </a:r>
          </a:p>
        </p:txBody>
      </p:sp>
      <p:sp>
        <p:nvSpPr>
          <p:cNvPr id="3" name="Content Placeholder 2">
            <a:extLst>
              <a:ext uri="{FF2B5EF4-FFF2-40B4-BE49-F238E27FC236}">
                <a16:creationId xmlns:a16="http://schemas.microsoft.com/office/drawing/2014/main" id="{0AC31060-9627-95B8-5E6B-8D6467615EED}"/>
              </a:ext>
            </a:extLst>
          </p:cNvPr>
          <p:cNvSpPr>
            <a:spLocks noGrp="1"/>
          </p:cNvSpPr>
          <p:nvPr>
            <p:ph idx="1"/>
          </p:nvPr>
        </p:nvSpPr>
        <p:spPr/>
        <p:txBody>
          <a:bodyPr>
            <a:normAutofit fontScale="70000" lnSpcReduction="20000"/>
          </a:bodyPr>
          <a:lstStyle/>
          <a:p>
            <a:r>
              <a:rPr lang="en-US" dirty="0"/>
              <a:t>Understanding of other efforts in-flight</a:t>
            </a:r>
          </a:p>
          <a:p>
            <a:pPr lvl="1"/>
            <a:r>
              <a:rPr lang="en-US" dirty="0"/>
              <a:t>WestTEC, Gridworks, PJM new LTRTP, FERC 2023 NOPR, etc.</a:t>
            </a:r>
          </a:p>
          <a:p>
            <a:r>
              <a:rPr lang="en-US" dirty="0"/>
              <a:t>Preliminary findings:</a:t>
            </a:r>
          </a:p>
          <a:p>
            <a:pPr lvl="1"/>
            <a:r>
              <a:rPr lang="en-US" dirty="0"/>
              <a:t>WECC role would be to collect and maintain datasets, but not to complete long-term system planning studies or propose projects</a:t>
            </a:r>
          </a:p>
          <a:p>
            <a:pPr lvl="1"/>
            <a:r>
              <a:rPr lang="en-US" dirty="0"/>
              <a:t>Potential use cases for the data should drive associated requirements</a:t>
            </a:r>
          </a:p>
          <a:p>
            <a:pPr lvl="1"/>
            <a:r>
              <a:rPr lang="en-US" dirty="0"/>
              <a:t>Datasets would likely include production cost models and power flow (i.e., bus-branch models); dynamic models not currently in scope due to diminishing returns on effort</a:t>
            </a:r>
          </a:p>
          <a:p>
            <a:r>
              <a:rPr lang="en-US" dirty="0"/>
              <a:t>Ongoing discussion:</a:t>
            </a:r>
          </a:p>
          <a:p>
            <a:pPr lvl="1"/>
            <a:r>
              <a:rPr lang="en-US" dirty="0"/>
              <a:t>Anticipated FERC decision on long-term planning will shape stakeholder needs</a:t>
            </a:r>
          </a:p>
          <a:p>
            <a:pPr lvl="1"/>
            <a:r>
              <a:rPr lang="en-US" dirty="0"/>
              <a:t>Source (and process) of the data for assumptions on future load, generation, and transmission projects</a:t>
            </a:r>
          </a:p>
          <a:p>
            <a:pPr lvl="1"/>
            <a:r>
              <a:rPr lang="en-US" dirty="0"/>
              <a:t>Role of WECC for sensitivity cases and if/what should be explored in a long-term dataset</a:t>
            </a:r>
          </a:p>
          <a:p>
            <a:endParaRPr lang="en-US" dirty="0"/>
          </a:p>
        </p:txBody>
      </p:sp>
      <p:sp>
        <p:nvSpPr>
          <p:cNvPr id="4" name="Slide Number Placeholder 3">
            <a:extLst>
              <a:ext uri="{FF2B5EF4-FFF2-40B4-BE49-F238E27FC236}">
                <a16:creationId xmlns:a16="http://schemas.microsoft.com/office/drawing/2014/main" id="{49C3FB87-CE20-406B-8982-8D2CF35BD0CD}"/>
              </a:ext>
            </a:extLst>
          </p:cNvPr>
          <p:cNvSpPr>
            <a:spLocks noGrp="1"/>
          </p:cNvSpPr>
          <p:nvPr>
            <p:ph type="sldNum" sz="quarter" idx="4"/>
          </p:nvPr>
        </p:nvSpPr>
        <p:spPr/>
        <p:txBody>
          <a:bodyPr/>
          <a:lstStyle/>
          <a:p>
            <a:fld id="{7B3698F8-BEBC-4075-95C8-28A2E732D13F}" type="slidenum">
              <a:rPr lang="en-US" smtClean="0"/>
              <a:pPr/>
              <a:t>21</a:t>
            </a:fld>
            <a:endParaRPr lang="en-US" dirty="0"/>
          </a:p>
        </p:txBody>
      </p:sp>
    </p:spTree>
    <p:custDataLst>
      <p:tags r:id="rId1"/>
    </p:custDataLst>
    <p:extLst>
      <p:ext uri="{BB962C8B-B14F-4D97-AF65-F5344CB8AC3E}">
        <p14:creationId xmlns:p14="http://schemas.microsoft.com/office/powerpoint/2010/main" val="16558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8946C-8565-FC0E-660F-7D1BAC01A66F}"/>
              </a:ext>
            </a:extLst>
          </p:cNvPr>
          <p:cNvSpPr>
            <a:spLocks noGrp="1"/>
          </p:cNvSpPr>
          <p:nvPr>
            <p:ph type="title"/>
          </p:nvPr>
        </p:nvSpPr>
        <p:spPr/>
        <p:txBody>
          <a:bodyPr/>
          <a:lstStyle/>
          <a:p>
            <a:r>
              <a:rPr lang="en-US"/>
              <a:t>Potential Use Cases Identified To-date</a:t>
            </a:r>
            <a:endParaRPr lang="en-US" dirty="0"/>
          </a:p>
        </p:txBody>
      </p:sp>
      <p:sp>
        <p:nvSpPr>
          <p:cNvPr id="3" name="Content Placeholder 2">
            <a:extLst>
              <a:ext uri="{FF2B5EF4-FFF2-40B4-BE49-F238E27FC236}">
                <a16:creationId xmlns:a16="http://schemas.microsoft.com/office/drawing/2014/main" id="{7558609E-56C6-3F81-41F5-0F5D83C9630B}"/>
              </a:ext>
            </a:extLst>
          </p:cNvPr>
          <p:cNvSpPr>
            <a:spLocks noGrp="1"/>
          </p:cNvSpPr>
          <p:nvPr>
            <p:ph idx="1"/>
          </p:nvPr>
        </p:nvSpPr>
        <p:spPr>
          <a:xfrm>
            <a:off x="566928" y="1335025"/>
            <a:ext cx="10396728" cy="3510108"/>
          </a:xfrm>
        </p:spPr>
        <p:txBody>
          <a:bodyPr>
            <a:normAutofit fontScale="92500" lnSpcReduction="10000"/>
          </a:bodyPr>
          <a:lstStyle/>
          <a:p>
            <a:pPr marL="514350" indent="-514350">
              <a:buFont typeface="+mj-lt"/>
              <a:buAutoNum type="arabicPeriod"/>
            </a:pPr>
            <a:r>
              <a:rPr lang="en-US" sz="2200"/>
              <a:t>Transmission planning entities to propose new major transmission projects</a:t>
            </a:r>
          </a:p>
          <a:p>
            <a:pPr marL="514350" indent="-514350">
              <a:buFont typeface="+mj-lt"/>
              <a:buAutoNum type="arabicPeriod"/>
            </a:pPr>
            <a:r>
              <a:rPr lang="en-US" sz="2200"/>
              <a:t>Transmission planning entities to develop longer views and trends that can impact the scopes for mitigations identified through conventional transmission planning processes</a:t>
            </a:r>
          </a:p>
          <a:p>
            <a:pPr marL="514350" indent="-514350">
              <a:buFont typeface="+mj-lt"/>
              <a:buAutoNum type="arabicPeriod"/>
            </a:pPr>
            <a:r>
              <a:rPr lang="en-US" sz="2200"/>
              <a:t>Transmission planning entities to meet FERC requirements</a:t>
            </a:r>
          </a:p>
          <a:p>
            <a:pPr marL="514350" indent="-514350">
              <a:buFont typeface="+mj-lt"/>
              <a:buAutoNum type="arabicPeriod"/>
            </a:pPr>
            <a:r>
              <a:rPr lang="en-US" sz="2200"/>
              <a:t>Transmission planning entities to explore technology needs*</a:t>
            </a:r>
          </a:p>
          <a:p>
            <a:pPr marL="514350" indent="-514350">
              <a:buFont typeface="+mj-lt"/>
              <a:buAutoNum type="arabicPeriod"/>
            </a:pPr>
            <a:r>
              <a:rPr lang="en-US" sz="2200"/>
              <a:t>Resource planning entities and transmission planning entities can work together to iterate on the IRP process</a:t>
            </a:r>
          </a:p>
          <a:p>
            <a:endParaRPr lang="en-US" dirty="0"/>
          </a:p>
        </p:txBody>
      </p:sp>
      <p:sp>
        <p:nvSpPr>
          <p:cNvPr id="4" name="Slide Number Placeholder 3">
            <a:extLst>
              <a:ext uri="{FF2B5EF4-FFF2-40B4-BE49-F238E27FC236}">
                <a16:creationId xmlns:a16="http://schemas.microsoft.com/office/drawing/2014/main" id="{58D07C3D-DE22-5862-122A-8BEE15DC575D}"/>
              </a:ext>
            </a:extLst>
          </p:cNvPr>
          <p:cNvSpPr>
            <a:spLocks noGrp="1"/>
          </p:cNvSpPr>
          <p:nvPr>
            <p:ph type="sldNum" sz="quarter" idx="4"/>
          </p:nvPr>
        </p:nvSpPr>
        <p:spPr/>
        <p:txBody>
          <a:bodyPr/>
          <a:lstStyle/>
          <a:p>
            <a:fld id="{7B3698F8-BEBC-4075-95C8-28A2E732D13F}" type="slidenum">
              <a:rPr lang="en-US" smtClean="0"/>
              <a:pPr/>
              <a:t>22</a:t>
            </a:fld>
            <a:endParaRPr lang="en-US" dirty="0"/>
          </a:p>
        </p:txBody>
      </p:sp>
      <p:sp>
        <p:nvSpPr>
          <p:cNvPr id="6" name="TextBox 5">
            <a:extLst>
              <a:ext uri="{FF2B5EF4-FFF2-40B4-BE49-F238E27FC236}">
                <a16:creationId xmlns:a16="http://schemas.microsoft.com/office/drawing/2014/main" id="{1B7A4DF8-C8E6-7009-BCB5-26FF9B620203}"/>
              </a:ext>
            </a:extLst>
          </p:cNvPr>
          <p:cNvSpPr txBox="1"/>
          <p:nvPr/>
        </p:nvSpPr>
        <p:spPr>
          <a:xfrm>
            <a:off x="1033272" y="5433020"/>
            <a:ext cx="10094976" cy="615553"/>
          </a:xfrm>
          <a:prstGeom prst="rect">
            <a:avLst/>
          </a:prstGeom>
          <a:noFill/>
        </p:spPr>
        <p:txBody>
          <a:bodyPr wrap="square">
            <a:spAutoFit/>
          </a:bodyPr>
          <a:lstStyle/>
          <a:p>
            <a:r>
              <a:rPr lang="en-US" sz="1700" dirty="0"/>
              <a:t>*While noted as a potential use for this data, exploring specific technology (e.g., grid-forming inverters) would likely require dynamic data that was considered out of scope for this case development effort</a:t>
            </a:r>
          </a:p>
        </p:txBody>
      </p:sp>
    </p:spTree>
    <p:custDataLst>
      <p:tags r:id="rId1"/>
    </p:custDataLst>
    <p:extLst>
      <p:ext uri="{BB962C8B-B14F-4D97-AF65-F5344CB8AC3E}">
        <p14:creationId xmlns:p14="http://schemas.microsoft.com/office/powerpoint/2010/main" val="2746441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5CE0-6BEB-CA14-EDFE-BE628D5E312A}"/>
              </a:ext>
            </a:extLst>
          </p:cNvPr>
          <p:cNvSpPr>
            <a:spLocks noGrp="1"/>
          </p:cNvSpPr>
          <p:nvPr>
            <p:ph type="title"/>
          </p:nvPr>
        </p:nvSpPr>
        <p:spPr>
          <a:xfrm>
            <a:off x="457200" y="365125"/>
            <a:ext cx="11247120" cy="685800"/>
          </a:xfrm>
        </p:spPr>
        <p:txBody>
          <a:bodyPr/>
          <a:lstStyle/>
          <a:p>
            <a:r>
              <a:rPr lang="en-US" dirty="0"/>
              <a:t>Background Studies</a:t>
            </a:r>
          </a:p>
        </p:txBody>
      </p:sp>
      <p:sp>
        <p:nvSpPr>
          <p:cNvPr id="3" name="Content Placeholder 2">
            <a:extLst>
              <a:ext uri="{FF2B5EF4-FFF2-40B4-BE49-F238E27FC236}">
                <a16:creationId xmlns:a16="http://schemas.microsoft.com/office/drawing/2014/main" id="{FC83BEC3-54A5-5DF1-80F8-305DF237BA5C}"/>
              </a:ext>
            </a:extLst>
          </p:cNvPr>
          <p:cNvSpPr>
            <a:spLocks noGrp="1"/>
          </p:cNvSpPr>
          <p:nvPr>
            <p:ph idx="1"/>
          </p:nvPr>
        </p:nvSpPr>
        <p:spPr>
          <a:xfrm>
            <a:off x="457200" y="1426035"/>
            <a:ext cx="11247120" cy="4764453"/>
          </a:xfrm>
        </p:spPr>
        <p:txBody>
          <a:bodyPr>
            <a:normAutofit fontScale="92500" lnSpcReduction="10000"/>
          </a:bodyPr>
          <a:lstStyle/>
          <a:p>
            <a:r>
              <a:rPr lang="en-US" dirty="0"/>
              <a:t>Nationwide 10+ Years</a:t>
            </a:r>
          </a:p>
          <a:p>
            <a:pPr lvl="1"/>
            <a:r>
              <a:rPr lang="en-US" dirty="0"/>
              <a:t>FERC NOPR, PJM LTRTP, ITCS</a:t>
            </a:r>
          </a:p>
          <a:p>
            <a:r>
              <a:rPr lang="en-US" dirty="0"/>
              <a:t>Western 10+ Years</a:t>
            </a:r>
          </a:p>
          <a:p>
            <a:pPr lvl="1"/>
            <a:r>
              <a:rPr lang="en-US" dirty="0"/>
              <a:t>WestTEC, CAISO 20-year Transmission Outlook and TPP, WA/OR Regional Assessment, CETA Transmission Study</a:t>
            </a:r>
          </a:p>
          <a:p>
            <a:r>
              <a:rPr lang="en-US" dirty="0"/>
              <a:t>Studies focused on FERC NOPR sensitivities</a:t>
            </a:r>
          </a:p>
          <a:p>
            <a:pPr lvl="1"/>
            <a:r>
              <a:rPr lang="en-US" dirty="0"/>
              <a:t>Extreme weather</a:t>
            </a:r>
          </a:p>
          <a:p>
            <a:pPr lvl="1"/>
            <a:r>
              <a:rPr lang="en-US" dirty="0"/>
              <a:t>Climate</a:t>
            </a:r>
          </a:p>
          <a:p>
            <a:r>
              <a:rPr lang="en-US" dirty="0"/>
              <a:t>National Labs/Other</a:t>
            </a:r>
          </a:p>
          <a:p>
            <a:endParaRPr lang="en-US" dirty="0"/>
          </a:p>
        </p:txBody>
      </p:sp>
      <p:sp>
        <p:nvSpPr>
          <p:cNvPr id="4" name="Slide Number Placeholder 3">
            <a:extLst>
              <a:ext uri="{FF2B5EF4-FFF2-40B4-BE49-F238E27FC236}">
                <a16:creationId xmlns:a16="http://schemas.microsoft.com/office/drawing/2014/main" id="{4A3862CF-6AEC-FC59-C837-6AE056362DBE}"/>
              </a:ext>
            </a:extLst>
          </p:cNvPr>
          <p:cNvSpPr>
            <a:spLocks noGrp="1"/>
          </p:cNvSpPr>
          <p:nvPr>
            <p:ph type="sldNum" sz="quarter" idx="4"/>
          </p:nvPr>
        </p:nvSpPr>
        <p:spPr>
          <a:xfrm>
            <a:off x="8991601" y="6356350"/>
            <a:ext cx="2886546" cy="365125"/>
          </a:xfrm>
        </p:spPr>
        <p:txBody>
          <a:bodyPr/>
          <a:lstStyle/>
          <a:p>
            <a:fld id="{7B3698F8-BEBC-4075-95C8-28A2E732D13F}" type="slidenum">
              <a:rPr lang="en-US" smtClean="0"/>
              <a:pPr/>
              <a:t>23</a:t>
            </a:fld>
            <a:endParaRPr lang="en-US" dirty="0"/>
          </a:p>
        </p:txBody>
      </p:sp>
    </p:spTree>
    <p:custDataLst>
      <p:tags r:id="rId1"/>
    </p:custDataLst>
    <p:extLst>
      <p:ext uri="{BB962C8B-B14F-4D97-AF65-F5344CB8AC3E}">
        <p14:creationId xmlns:p14="http://schemas.microsoft.com/office/powerpoint/2010/main" val="85975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F7BEF7-E81C-A97F-6685-E7933F56B405}"/>
              </a:ext>
            </a:extLst>
          </p:cNvPr>
          <p:cNvSpPr>
            <a:spLocks noGrp="1"/>
          </p:cNvSpPr>
          <p:nvPr>
            <p:ph type="title"/>
          </p:nvPr>
        </p:nvSpPr>
        <p:spPr/>
        <p:txBody>
          <a:bodyPr/>
          <a:lstStyle/>
          <a:p>
            <a:r>
              <a:rPr lang="en-US" dirty="0"/>
              <a:t>Anchor Data Set Update</a:t>
            </a:r>
          </a:p>
        </p:txBody>
      </p:sp>
      <p:sp>
        <p:nvSpPr>
          <p:cNvPr id="4" name="Slide Number Placeholder 3">
            <a:extLst>
              <a:ext uri="{FF2B5EF4-FFF2-40B4-BE49-F238E27FC236}">
                <a16:creationId xmlns:a16="http://schemas.microsoft.com/office/drawing/2014/main" id="{189541A0-E9AF-1536-2530-836DE1551FC1}"/>
              </a:ext>
            </a:extLst>
          </p:cNvPr>
          <p:cNvSpPr>
            <a:spLocks noGrp="1"/>
          </p:cNvSpPr>
          <p:nvPr>
            <p:ph type="sldNum" sz="quarter" idx="4"/>
          </p:nvPr>
        </p:nvSpPr>
        <p:spPr/>
        <p:txBody>
          <a:bodyPr/>
          <a:lstStyle/>
          <a:p>
            <a:fld id="{7B3698F8-BEBC-4075-95C8-28A2E732D13F}" type="slidenum">
              <a:rPr lang="en-US" smtClean="0"/>
              <a:pPr/>
              <a:t>24</a:t>
            </a:fld>
            <a:endParaRPr lang="en-US" dirty="0"/>
          </a:p>
        </p:txBody>
      </p:sp>
    </p:spTree>
    <p:custDataLst>
      <p:tags r:id="rId1"/>
    </p:custDataLst>
    <p:extLst>
      <p:ext uri="{BB962C8B-B14F-4D97-AF65-F5344CB8AC3E}">
        <p14:creationId xmlns:p14="http://schemas.microsoft.com/office/powerpoint/2010/main" val="3971496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B226A-C26F-3BB9-3D96-DCC8AF1241B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4FE892A-BE84-9C2D-A294-E38E4247120A}"/>
              </a:ext>
            </a:extLst>
          </p:cNvPr>
          <p:cNvSpPr>
            <a:spLocks noGrp="1"/>
          </p:cNvSpPr>
          <p:nvPr>
            <p:ph type="title"/>
          </p:nvPr>
        </p:nvSpPr>
        <p:spPr/>
        <p:txBody>
          <a:bodyPr/>
          <a:lstStyle/>
          <a:p>
            <a:r>
              <a:rPr lang="en-US" dirty="0"/>
              <a:t>Regional Transfers CO</a:t>
            </a:r>
            <a:r>
              <a:rPr lang="en-US" baseline="-25000" dirty="0"/>
              <a:t>2</a:t>
            </a:r>
            <a:r>
              <a:rPr lang="en-US" dirty="0"/>
              <a:t> Price WA/OR $0</a:t>
            </a:r>
          </a:p>
        </p:txBody>
      </p:sp>
      <p:sp>
        <p:nvSpPr>
          <p:cNvPr id="4" name="Slide Number Placeholder 3">
            <a:extLst>
              <a:ext uri="{FF2B5EF4-FFF2-40B4-BE49-F238E27FC236}">
                <a16:creationId xmlns:a16="http://schemas.microsoft.com/office/drawing/2014/main" id="{A6A6A29D-0FBC-E4AE-64E0-9106FCABDA99}"/>
              </a:ext>
            </a:extLst>
          </p:cNvPr>
          <p:cNvSpPr>
            <a:spLocks noGrp="1"/>
          </p:cNvSpPr>
          <p:nvPr>
            <p:ph type="sldNum" sz="quarter" idx="4"/>
          </p:nvPr>
        </p:nvSpPr>
        <p:spPr/>
        <p:txBody>
          <a:bodyPr/>
          <a:lstStyle/>
          <a:p>
            <a:fld id="{7B3698F8-BEBC-4075-95C8-28A2E732D13F}" type="slidenum">
              <a:rPr lang="en-US" smtClean="0"/>
              <a:pPr/>
              <a:t>25</a:t>
            </a:fld>
            <a:endParaRPr lang="en-US" dirty="0"/>
          </a:p>
        </p:txBody>
      </p:sp>
      <p:pic>
        <p:nvPicPr>
          <p:cNvPr id="12" name="Content Placeholder 11">
            <a:extLst>
              <a:ext uri="{FF2B5EF4-FFF2-40B4-BE49-F238E27FC236}">
                <a16:creationId xmlns:a16="http://schemas.microsoft.com/office/drawing/2014/main" id="{40A9F1D9-5C00-9788-FD86-8B8FF92533A2}"/>
              </a:ext>
            </a:extLst>
          </p:cNvPr>
          <p:cNvPicPr>
            <a:picLocks noGrp="1" noChangeAspect="1"/>
          </p:cNvPicPr>
          <p:nvPr>
            <p:ph idx="1"/>
          </p:nvPr>
        </p:nvPicPr>
        <p:blipFill>
          <a:blip r:embed="rId3"/>
          <a:stretch>
            <a:fillRect/>
          </a:stretch>
        </p:blipFill>
        <p:spPr>
          <a:xfrm>
            <a:off x="4113140" y="1261806"/>
            <a:ext cx="4113140" cy="4765675"/>
          </a:xfrm>
          <a:prstGeom prst="rect">
            <a:avLst/>
          </a:prstGeom>
        </p:spPr>
      </p:pic>
      <p:pic>
        <p:nvPicPr>
          <p:cNvPr id="2" name="Picture 1">
            <a:extLst>
              <a:ext uri="{FF2B5EF4-FFF2-40B4-BE49-F238E27FC236}">
                <a16:creationId xmlns:a16="http://schemas.microsoft.com/office/drawing/2014/main" id="{05626C5D-C3ED-D225-5B25-08D3DA578E55}"/>
              </a:ext>
            </a:extLst>
          </p:cNvPr>
          <p:cNvPicPr>
            <a:picLocks noChangeAspect="1"/>
          </p:cNvPicPr>
          <p:nvPr/>
        </p:nvPicPr>
        <p:blipFill>
          <a:blip r:embed="rId4"/>
          <a:stretch>
            <a:fillRect/>
          </a:stretch>
        </p:blipFill>
        <p:spPr>
          <a:xfrm>
            <a:off x="8082526" y="1261807"/>
            <a:ext cx="4113140" cy="4765675"/>
          </a:xfrm>
          <a:prstGeom prst="rect">
            <a:avLst/>
          </a:prstGeom>
        </p:spPr>
      </p:pic>
      <p:pic>
        <p:nvPicPr>
          <p:cNvPr id="3" name="Picture 2">
            <a:extLst>
              <a:ext uri="{FF2B5EF4-FFF2-40B4-BE49-F238E27FC236}">
                <a16:creationId xmlns:a16="http://schemas.microsoft.com/office/drawing/2014/main" id="{2EB4839D-EDC3-996A-256E-4F2C7863A1FB}"/>
              </a:ext>
            </a:extLst>
          </p:cNvPr>
          <p:cNvPicPr>
            <a:picLocks noChangeAspect="1"/>
          </p:cNvPicPr>
          <p:nvPr/>
        </p:nvPicPr>
        <p:blipFill>
          <a:blip r:embed="rId5"/>
          <a:stretch>
            <a:fillRect/>
          </a:stretch>
        </p:blipFill>
        <p:spPr>
          <a:xfrm>
            <a:off x="0" y="1261806"/>
            <a:ext cx="4113140" cy="4765675"/>
          </a:xfrm>
          <a:prstGeom prst="rect">
            <a:avLst/>
          </a:prstGeom>
        </p:spPr>
      </p:pic>
    </p:spTree>
    <p:custDataLst>
      <p:tags r:id="rId1"/>
    </p:custDataLst>
    <p:extLst>
      <p:ext uri="{BB962C8B-B14F-4D97-AF65-F5344CB8AC3E}">
        <p14:creationId xmlns:p14="http://schemas.microsoft.com/office/powerpoint/2010/main" val="406729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1294-146A-B389-1EAB-B9FF04004173}"/>
              </a:ext>
            </a:extLst>
          </p:cNvPr>
          <p:cNvSpPr>
            <a:spLocks noGrp="1"/>
          </p:cNvSpPr>
          <p:nvPr>
            <p:ph type="title"/>
          </p:nvPr>
        </p:nvSpPr>
        <p:spPr/>
        <p:txBody>
          <a:bodyPr/>
          <a:lstStyle/>
          <a:p>
            <a:r>
              <a:rPr lang="en-US" dirty="0"/>
              <a:t>Net Annual Flow</a:t>
            </a:r>
          </a:p>
        </p:txBody>
      </p:sp>
      <p:pic>
        <p:nvPicPr>
          <p:cNvPr id="5" name="Content Placeholder 4">
            <a:extLst>
              <a:ext uri="{FF2B5EF4-FFF2-40B4-BE49-F238E27FC236}">
                <a16:creationId xmlns:a16="http://schemas.microsoft.com/office/drawing/2014/main" id="{C051BA3C-FFD9-FD00-0047-7BA3EF9A1F5E}"/>
              </a:ext>
            </a:extLst>
          </p:cNvPr>
          <p:cNvPicPr>
            <a:picLocks noGrp="1" noChangeAspect="1"/>
          </p:cNvPicPr>
          <p:nvPr>
            <p:ph idx="1"/>
          </p:nvPr>
        </p:nvPicPr>
        <p:blipFill>
          <a:blip r:embed="rId3"/>
          <a:stretch>
            <a:fillRect/>
          </a:stretch>
        </p:blipFill>
        <p:spPr>
          <a:xfrm>
            <a:off x="2568682" y="1425575"/>
            <a:ext cx="7024474" cy="4765675"/>
          </a:xfrm>
          <a:prstGeom prst="rect">
            <a:avLst/>
          </a:prstGeom>
        </p:spPr>
      </p:pic>
      <p:sp>
        <p:nvSpPr>
          <p:cNvPr id="4" name="Slide Number Placeholder 3">
            <a:extLst>
              <a:ext uri="{FF2B5EF4-FFF2-40B4-BE49-F238E27FC236}">
                <a16:creationId xmlns:a16="http://schemas.microsoft.com/office/drawing/2014/main" id="{5F6FAB60-43AF-44FC-A7BD-4609922CD0DF}"/>
              </a:ext>
            </a:extLst>
          </p:cNvPr>
          <p:cNvSpPr>
            <a:spLocks noGrp="1"/>
          </p:cNvSpPr>
          <p:nvPr>
            <p:ph type="sldNum" sz="quarter" idx="4"/>
          </p:nvPr>
        </p:nvSpPr>
        <p:spPr/>
        <p:txBody>
          <a:bodyPr/>
          <a:lstStyle/>
          <a:p>
            <a:fld id="{7B3698F8-BEBC-4075-95C8-28A2E732D13F}" type="slidenum">
              <a:rPr lang="en-US" smtClean="0"/>
              <a:pPr/>
              <a:t>26</a:t>
            </a:fld>
            <a:endParaRPr lang="en-US" dirty="0"/>
          </a:p>
        </p:txBody>
      </p:sp>
    </p:spTree>
    <p:custDataLst>
      <p:tags r:id="rId1"/>
    </p:custDataLst>
    <p:extLst>
      <p:ext uri="{BB962C8B-B14F-4D97-AF65-F5344CB8AC3E}">
        <p14:creationId xmlns:p14="http://schemas.microsoft.com/office/powerpoint/2010/main" val="2007218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A7321C-9664-7043-779D-8581871304AE}"/>
              </a:ext>
            </a:extLst>
          </p:cNvPr>
          <p:cNvPicPr>
            <a:picLocks noGrp="1" noChangeAspect="1"/>
          </p:cNvPicPr>
          <p:nvPr>
            <p:ph idx="1"/>
          </p:nvPr>
        </p:nvPicPr>
        <p:blipFill>
          <a:blip r:embed="rId3"/>
          <a:stretch>
            <a:fillRect/>
          </a:stretch>
        </p:blipFill>
        <p:spPr>
          <a:xfrm>
            <a:off x="2758614" y="34608"/>
            <a:ext cx="6037878" cy="3457700"/>
          </a:xfrm>
          <a:prstGeom prst="rect">
            <a:avLst/>
          </a:prstGeom>
        </p:spPr>
      </p:pic>
      <p:pic>
        <p:nvPicPr>
          <p:cNvPr id="6" name="Picture 5">
            <a:extLst>
              <a:ext uri="{FF2B5EF4-FFF2-40B4-BE49-F238E27FC236}">
                <a16:creationId xmlns:a16="http://schemas.microsoft.com/office/drawing/2014/main" id="{FD2DC443-F1CB-5F0C-3887-0AED53EFFD0A}"/>
              </a:ext>
            </a:extLst>
          </p:cNvPr>
          <p:cNvPicPr>
            <a:picLocks noChangeAspect="1"/>
          </p:cNvPicPr>
          <p:nvPr/>
        </p:nvPicPr>
        <p:blipFill>
          <a:blip r:embed="rId4"/>
          <a:stretch>
            <a:fillRect/>
          </a:stretch>
        </p:blipFill>
        <p:spPr>
          <a:xfrm>
            <a:off x="2758614" y="3492308"/>
            <a:ext cx="6037878" cy="3242033"/>
          </a:xfrm>
          <a:prstGeom prst="rect">
            <a:avLst/>
          </a:prstGeom>
        </p:spPr>
      </p:pic>
    </p:spTree>
    <p:custDataLst>
      <p:tags r:id="rId1"/>
    </p:custDataLst>
    <p:extLst>
      <p:ext uri="{BB962C8B-B14F-4D97-AF65-F5344CB8AC3E}">
        <p14:creationId xmlns:p14="http://schemas.microsoft.com/office/powerpoint/2010/main" val="2993714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B8FAB-BE6E-B8A7-3FD9-8F7FCD1DEF2A}"/>
              </a:ext>
            </a:extLst>
          </p:cNvPr>
          <p:cNvSpPr>
            <a:spLocks noGrp="1"/>
          </p:cNvSpPr>
          <p:nvPr>
            <p:ph type="title"/>
          </p:nvPr>
        </p:nvSpPr>
        <p:spPr/>
        <p:txBody>
          <a:bodyPr/>
          <a:lstStyle/>
          <a:p>
            <a:r>
              <a:rPr lang="en-US" dirty="0"/>
              <a:t>P65 PCDI</a:t>
            </a:r>
          </a:p>
        </p:txBody>
      </p:sp>
      <p:pic>
        <p:nvPicPr>
          <p:cNvPr id="6" name="Content Placeholder 5">
            <a:extLst>
              <a:ext uri="{FF2B5EF4-FFF2-40B4-BE49-F238E27FC236}">
                <a16:creationId xmlns:a16="http://schemas.microsoft.com/office/drawing/2014/main" id="{AAC5BA24-4861-DE00-6340-5335C090B805}"/>
              </a:ext>
            </a:extLst>
          </p:cNvPr>
          <p:cNvPicPr>
            <a:picLocks noGrp="1" noChangeAspect="1"/>
          </p:cNvPicPr>
          <p:nvPr>
            <p:ph idx="1"/>
          </p:nvPr>
        </p:nvPicPr>
        <p:blipFill>
          <a:blip r:embed="rId3"/>
          <a:stretch>
            <a:fillRect/>
          </a:stretch>
        </p:blipFill>
        <p:spPr>
          <a:xfrm>
            <a:off x="2320504" y="1425575"/>
            <a:ext cx="7520830" cy="4765675"/>
          </a:xfrm>
        </p:spPr>
      </p:pic>
      <p:sp>
        <p:nvSpPr>
          <p:cNvPr id="4" name="Slide Number Placeholder 3">
            <a:extLst>
              <a:ext uri="{FF2B5EF4-FFF2-40B4-BE49-F238E27FC236}">
                <a16:creationId xmlns:a16="http://schemas.microsoft.com/office/drawing/2014/main" id="{5731F016-F335-11A0-0B7E-FCFCB4B55003}"/>
              </a:ext>
            </a:extLst>
          </p:cNvPr>
          <p:cNvSpPr>
            <a:spLocks noGrp="1"/>
          </p:cNvSpPr>
          <p:nvPr>
            <p:ph type="sldNum" sz="quarter" idx="4"/>
          </p:nvPr>
        </p:nvSpPr>
        <p:spPr/>
        <p:txBody>
          <a:bodyPr/>
          <a:lstStyle/>
          <a:p>
            <a:fld id="{7B3698F8-BEBC-4075-95C8-28A2E732D13F}" type="slidenum">
              <a:rPr lang="en-US" smtClean="0"/>
              <a:pPr/>
              <a:t>28</a:t>
            </a:fld>
            <a:endParaRPr lang="en-US" dirty="0"/>
          </a:p>
        </p:txBody>
      </p:sp>
    </p:spTree>
    <p:custDataLst>
      <p:tags r:id="rId1"/>
    </p:custDataLst>
    <p:extLst>
      <p:ext uri="{BB962C8B-B14F-4D97-AF65-F5344CB8AC3E}">
        <p14:creationId xmlns:p14="http://schemas.microsoft.com/office/powerpoint/2010/main" val="1426872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F0158-7B68-670B-D0B6-75A656EE6458}"/>
              </a:ext>
            </a:extLst>
          </p:cNvPr>
          <p:cNvSpPr>
            <a:spLocks noGrp="1"/>
          </p:cNvSpPr>
          <p:nvPr>
            <p:ph type="title"/>
          </p:nvPr>
        </p:nvSpPr>
        <p:spPr/>
        <p:txBody>
          <a:bodyPr/>
          <a:lstStyle/>
          <a:p>
            <a:r>
              <a:rPr lang="en-US" dirty="0"/>
              <a:t>P26 N-S CA</a:t>
            </a:r>
          </a:p>
        </p:txBody>
      </p:sp>
      <p:pic>
        <p:nvPicPr>
          <p:cNvPr id="6" name="Content Placeholder 5">
            <a:extLst>
              <a:ext uri="{FF2B5EF4-FFF2-40B4-BE49-F238E27FC236}">
                <a16:creationId xmlns:a16="http://schemas.microsoft.com/office/drawing/2014/main" id="{0D02453D-B0FA-D2D8-7027-87920885E497}"/>
              </a:ext>
            </a:extLst>
          </p:cNvPr>
          <p:cNvPicPr>
            <a:picLocks noGrp="1" noChangeAspect="1"/>
          </p:cNvPicPr>
          <p:nvPr>
            <p:ph idx="1"/>
          </p:nvPr>
        </p:nvPicPr>
        <p:blipFill>
          <a:blip r:embed="rId3"/>
          <a:stretch>
            <a:fillRect/>
          </a:stretch>
        </p:blipFill>
        <p:spPr>
          <a:xfrm>
            <a:off x="2303001" y="1425575"/>
            <a:ext cx="7555835" cy="4765675"/>
          </a:xfrm>
        </p:spPr>
      </p:pic>
      <p:sp>
        <p:nvSpPr>
          <p:cNvPr id="4" name="Slide Number Placeholder 3">
            <a:extLst>
              <a:ext uri="{FF2B5EF4-FFF2-40B4-BE49-F238E27FC236}">
                <a16:creationId xmlns:a16="http://schemas.microsoft.com/office/drawing/2014/main" id="{F5217AE6-2831-3D2D-D0D7-221CDC36EB89}"/>
              </a:ext>
            </a:extLst>
          </p:cNvPr>
          <p:cNvSpPr>
            <a:spLocks noGrp="1"/>
          </p:cNvSpPr>
          <p:nvPr>
            <p:ph type="sldNum" sz="quarter" idx="4"/>
          </p:nvPr>
        </p:nvSpPr>
        <p:spPr/>
        <p:txBody>
          <a:bodyPr/>
          <a:lstStyle/>
          <a:p>
            <a:fld id="{7B3698F8-BEBC-4075-95C8-28A2E732D13F}" type="slidenum">
              <a:rPr lang="en-US" smtClean="0"/>
              <a:pPr/>
              <a:t>29</a:t>
            </a:fld>
            <a:endParaRPr lang="en-US" dirty="0"/>
          </a:p>
        </p:txBody>
      </p:sp>
    </p:spTree>
    <p:custDataLst>
      <p:tags r:id="rId1"/>
    </p:custDataLst>
    <p:extLst>
      <p:ext uri="{BB962C8B-B14F-4D97-AF65-F5344CB8AC3E}">
        <p14:creationId xmlns:p14="http://schemas.microsoft.com/office/powerpoint/2010/main" val="293682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BBBB11-BEC4-3128-FBCB-5F03CA70E066}"/>
              </a:ext>
            </a:extLst>
          </p:cNvPr>
          <p:cNvSpPr>
            <a:spLocks noGrp="1"/>
          </p:cNvSpPr>
          <p:nvPr>
            <p:ph type="title"/>
          </p:nvPr>
        </p:nvSpPr>
        <p:spPr/>
        <p:txBody>
          <a:bodyPr/>
          <a:lstStyle/>
          <a:p>
            <a:r>
              <a:rPr lang="en-US" dirty="0"/>
              <a:t>Interregional Transfer Capability Study</a:t>
            </a:r>
          </a:p>
        </p:txBody>
      </p:sp>
      <p:sp>
        <p:nvSpPr>
          <p:cNvPr id="4" name="Slide Number Placeholder 3">
            <a:extLst>
              <a:ext uri="{FF2B5EF4-FFF2-40B4-BE49-F238E27FC236}">
                <a16:creationId xmlns:a16="http://schemas.microsoft.com/office/drawing/2014/main" id="{C16D2949-CBE9-BA6B-BE75-9E31F042D0F8}"/>
              </a:ext>
            </a:extLst>
          </p:cNvPr>
          <p:cNvSpPr>
            <a:spLocks noGrp="1"/>
          </p:cNvSpPr>
          <p:nvPr>
            <p:ph type="sldNum" sz="quarter" idx="4"/>
          </p:nvPr>
        </p:nvSpPr>
        <p:spPr/>
        <p:txBody>
          <a:bodyPr/>
          <a:lstStyle/>
          <a:p>
            <a:fld id="{7B3698F8-BEBC-4075-95C8-28A2E732D13F}" type="slidenum">
              <a:rPr lang="en-US" smtClean="0"/>
              <a:pPr/>
              <a:t>3</a:t>
            </a:fld>
            <a:endParaRPr lang="en-US" dirty="0"/>
          </a:p>
        </p:txBody>
      </p:sp>
    </p:spTree>
    <p:custDataLst>
      <p:tags r:id="rId1"/>
    </p:custDataLst>
    <p:extLst>
      <p:ext uri="{BB962C8B-B14F-4D97-AF65-F5344CB8AC3E}">
        <p14:creationId xmlns:p14="http://schemas.microsoft.com/office/powerpoint/2010/main" val="3827097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6FA7A-F54D-E81F-2990-182F78F24540}"/>
              </a:ext>
            </a:extLst>
          </p:cNvPr>
          <p:cNvSpPr>
            <a:spLocks noGrp="1"/>
          </p:cNvSpPr>
          <p:nvPr>
            <p:ph type="title"/>
          </p:nvPr>
        </p:nvSpPr>
        <p:spPr/>
        <p:txBody>
          <a:bodyPr/>
          <a:lstStyle/>
          <a:p>
            <a:r>
              <a:rPr lang="en-US" dirty="0"/>
              <a:t>P66 COI</a:t>
            </a:r>
          </a:p>
        </p:txBody>
      </p:sp>
      <p:sp>
        <p:nvSpPr>
          <p:cNvPr id="4" name="Slide Number Placeholder 3">
            <a:extLst>
              <a:ext uri="{FF2B5EF4-FFF2-40B4-BE49-F238E27FC236}">
                <a16:creationId xmlns:a16="http://schemas.microsoft.com/office/drawing/2014/main" id="{8B037601-D0CC-8D7A-F94C-5A843059F8FD}"/>
              </a:ext>
            </a:extLst>
          </p:cNvPr>
          <p:cNvSpPr>
            <a:spLocks noGrp="1"/>
          </p:cNvSpPr>
          <p:nvPr>
            <p:ph type="sldNum" sz="quarter" idx="4"/>
          </p:nvPr>
        </p:nvSpPr>
        <p:spPr/>
        <p:txBody>
          <a:bodyPr/>
          <a:lstStyle/>
          <a:p>
            <a:fld id="{7B3698F8-BEBC-4075-95C8-28A2E732D13F}" type="slidenum">
              <a:rPr lang="en-US" smtClean="0"/>
              <a:pPr/>
              <a:t>30</a:t>
            </a:fld>
            <a:endParaRPr lang="en-US" dirty="0"/>
          </a:p>
        </p:txBody>
      </p:sp>
      <p:pic>
        <p:nvPicPr>
          <p:cNvPr id="10" name="Content Placeholder 9">
            <a:extLst>
              <a:ext uri="{FF2B5EF4-FFF2-40B4-BE49-F238E27FC236}">
                <a16:creationId xmlns:a16="http://schemas.microsoft.com/office/drawing/2014/main" id="{16E9DB18-04E8-8D82-4715-00D0CAE64E02}"/>
              </a:ext>
            </a:extLst>
          </p:cNvPr>
          <p:cNvPicPr>
            <a:picLocks noGrp="1" noChangeAspect="1"/>
          </p:cNvPicPr>
          <p:nvPr>
            <p:ph idx="1"/>
          </p:nvPr>
        </p:nvPicPr>
        <p:blipFill>
          <a:blip r:embed="rId2"/>
          <a:stretch>
            <a:fillRect/>
          </a:stretch>
        </p:blipFill>
        <p:spPr>
          <a:xfrm>
            <a:off x="2335977" y="1425575"/>
            <a:ext cx="7489883" cy="4765675"/>
          </a:xfrm>
        </p:spPr>
      </p:pic>
    </p:spTree>
    <p:extLst>
      <p:ext uri="{BB962C8B-B14F-4D97-AF65-F5344CB8AC3E}">
        <p14:creationId xmlns:p14="http://schemas.microsoft.com/office/powerpoint/2010/main" val="538109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296D0-474A-A35D-AFC9-0C96B0C36EB2}"/>
              </a:ext>
            </a:extLst>
          </p:cNvPr>
          <p:cNvSpPr>
            <a:spLocks noGrp="1"/>
          </p:cNvSpPr>
          <p:nvPr>
            <p:ph type="title"/>
          </p:nvPr>
        </p:nvSpPr>
        <p:spPr/>
        <p:txBody>
          <a:bodyPr/>
          <a:lstStyle/>
          <a:p>
            <a:r>
              <a:rPr lang="en-US" dirty="0"/>
              <a:t>P46 WOR</a:t>
            </a:r>
          </a:p>
        </p:txBody>
      </p:sp>
      <p:pic>
        <p:nvPicPr>
          <p:cNvPr id="6" name="Content Placeholder 5">
            <a:extLst>
              <a:ext uri="{FF2B5EF4-FFF2-40B4-BE49-F238E27FC236}">
                <a16:creationId xmlns:a16="http://schemas.microsoft.com/office/drawing/2014/main" id="{BD5BE99E-329D-5A03-9443-1B5098260B02}"/>
              </a:ext>
            </a:extLst>
          </p:cNvPr>
          <p:cNvPicPr>
            <a:picLocks noGrp="1" noChangeAspect="1"/>
          </p:cNvPicPr>
          <p:nvPr>
            <p:ph idx="1"/>
          </p:nvPr>
        </p:nvPicPr>
        <p:blipFill>
          <a:blip r:embed="rId3"/>
          <a:stretch>
            <a:fillRect/>
          </a:stretch>
        </p:blipFill>
        <p:spPr>
          <a:xfrm>
            <a:off x="2305824" y="1425575"/>
            <a:ext cx="7550190" cy="4765675"/>
          </a:xfrm>
        </p:spPr>
      </p:pic>
      <p:sp>
        <p:nvSpPr>
          <p:cNvPr id="4" name="Slide Number Placeholder 3">
            <a:extLst>
              <a:ext uri="{FF2B5EF4-FFF2-40B4-BE49-F238E27FC236}">
                <a16:creationId xmlns:a16="http://schemas.microsoft.com/office/drawing/2014/main" id="{A56A4901-BA08-CDEF-B376-0EC45750102B}"/>
              </a:ext>
            </a:extLst>
          </p:cNvPr>
          <p:cNvSpPr>
            <a:spLocks noGrp="1"/>
          </p:cNvSpPr>
          <p:nvPr>
            <p:ph type="sldNum" sz="quarter" idx="4"/>
          </p:nvPr>
        </p:nvSpPr>
        <p:spPr/>
        <p:txBody>
          <a:bodyPr/>
          <a:lstStyle/>
          <a:p>
            <a:fld id="{7B3698F8-BEBC-4075-95C8-28A2E732D13F}" type="slidenum">
              <a:rPr lang="en-US" smtClean="0"/>
              <a:pPr/>
              <a:t>31</a:t>
            </a:fld>
            <a:endParaRPr lang="en-US" dirty="0"/>
          </a:p>
        </p:txBody>
      </p:sp>
    </p:spTree>
    <p:custDataLst>
      <p:tags r:id="rId1"/>
    </p:custDataLst>
    <p:extLst>
      <p:ext uri="{BB962C8B-B14F-4D97-AF65-F5344CB8AC3E}">
        <p14:creationId xmlns:p14="http://schemas.microsoft.com/office/powerpoint/2010/main" val="1788144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3D3A-C000-631D-07AB-64E8908A555C}"/>
              </a:ext>
            </a:extLst>
          </p:cNvPr>
          <p:cNvSpPr>
            <a:spLocks noGrp="1"/>
          </p:cNvSpPr>
          <p:nvPr>
            <p:ph type="title"/>
          </p:nvPr>
        </p:nvSpPr>
        <p:spPr/>
        <p:txBody>
          <a:bodyPr/>
          <a:lstStyle/>
          <a:p>
            <a:r>
              <a:rPr lang="en-US" dirty="0"/>
              <a:t>P27 IPP DC</a:t>
            </a:r>
          </a:p>
        </p:txBody>
      </p:sp>
      <p:pic>
        <p:nvPicPr>
          <p:cNvPr id="6" name="Content Placeholder 5">
            <a:extLst>
              <a:ext uri="{FF2B5EF4-FFF2-40B4-BE49-F238E27FC236}">
                <a16:creationId xmlns:a16="http://schemas.microsoft.com/office/drawing/2014/main" id="{D3AB59DA-7EA7-CFB4-D44F-C07471CF5F2B}"/>
              </a:ext>
            </a:extLst>
          </p:cNvPr>
          <p:cNvPicPr>
            <a:picLocks noGrp="1" noChangeAspect="1"/>
          </p:cNvPicPr>
          <p:nvPr>
            <p:ph idx="1"/>
          </p:nvPr>
        </p:nvPicPr>
        <p:blipFill>
          <a:blip r:embed="rId3"/>
          <a:stretch>
            <a:fillRect/>
          </a:stretch>
        </p:blipFill>
        <p:spPr>
          <a:xfrm>
            <a:off x="2365714" y="1425575"/>
            <a:ext cx="7430410" cy="4765675"/>
          </a:xfrm>
        </p:spPr>
      </p:pic>
      <p:sp>
        <p:nvSpPr>
          <p:cNvPr id="4" name="Slide Number Placeholder 3">
            <a:extLst>
              <a:ext uri="{FF2B5EF4-FFF2-40B4-BE49-F238E27FC236}">
                <a16:creationId xmlns:a16="http://schemas.microsoft.com/office/drawing/2014/main" id="{A25B2A14-C746-A9F2-FA35-D052451ECF2C}"/>
              </a:ext>
            </a:extLst>
          </p:cNvPr>
          <p:cNvSpPr>
            <a:spLocks noGrp="1"/>
          </p:cNvSpPr>
          <p:nvPr>
            <p:ph type="sldNum" sz="quarter" idx="4"/>
          </p:nvPr>
        </p:nvSpPr>
        <p:spPr/>
        <p:txBody>
          <a:bodyPr/>
          <a:lstStyle/>
          <a:p>
            <a:fld id="{7B3698F8-BEBC-4075-95C8-28A2E732D13F}" type="slidenum">
              <a:rPr lang="en-US" smtClean="0"/>
              <a:pPr/>
              <a:t>32</a:t>
            </a:fld>
            <a:endParaRPr lang="en-US" dirty="0"/>
          </a:p>
        </p:txBody>
      </p:sp>
    </p:spTree>
    <p:custDataLst>
      <p:tags r:id="rId1"/>
    </p:custDataLst>
    <p:extLst>
      <p:ext uri="{BB962C8B-B14F-4D97-AF65-F5344CB8AC3E}">
        <p14:creationId xmlns:p14="http://schemas.microsoft.com/office/powerpoint/2010/main" val="1075402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C426E-A8F4-7153-4FBE-59639E675D1C}"/>
              </a:ext>
            </a:extLst>
          </p:cNvPr>
          <p:cNvSpPr>
            <a:spLocks noGrp="1"/>
          </p:cNvSpPr>
          <p:nvPr>
            <p:ph type="title"/>
          </p:nvPr>
        </p:nvSpPr>
        <p:spPr/>
        <p:txBody>
          <a:bodyPr/>
          <a:lstStyle/>
          <a:p>
            <a:r>
              <a:rPr lang="en-US" dirty="0"/>
              <a:t>P49 EOR</a:t>
            </a:r>
          </a:p>
        </p:txBody>
      </p:sp>
      <p:sp>
        <p:nvSpPr>
          <p:cNvPr id="4" name="Slide Number Placeholder 3">
            <a:extLst>
              <a:ext uri="{FF2B5EF4-FFF2-40B4-BE49-F238E27FC236}">
                <a16:creationId xmlns:a16="http://schemas.microsoft.com/office/drawing/2014/main" id="{1492ED1B-C34A-0E99-2F75-EC5E4F77E463}"/>
              </a:ext>
            </a:extLst>
          </p:cNvPr>
          <p:cNvSpPr>
            <a:spLocks noGrp="1"/>
          </p:cNvSpPr>
          <p:nvPr>
            <p:ph type="sldNum" sz="quarter" idx="4"/>
          </p:nvPr>
        </p:nvSpPr>
        <p:spPr/>
        <p:txBody>
          <a:bodyPr/>
          <a:lstStyle/>
          <a:p>
            <a:fld id="{7B3698F8-BEBC-4075-95C8-28A2E732D13F}" type="slidenum">
              <a:rPr lang="en-US" smtClean="0"/>
              <a:pPr/>
              <a:t>33</a:t>
            </a:fld>
            <a:endParaRPr lang="en-US" dirty="0"/>
          </a:p>
        </p:txBody>
      </p:sp>
      <p:pic>
        <p:nvPicPr>
          <p:cNvPr id="8" name="Content Placeholder 7">
            <a:extLst>
              <a:ext uri="{FF2B5EF4-FFF2-40B4-BE49-F238E27FC236}">
                <a16:creationId xmlns:a16="http://schemas.microsoft.com/office/drawing/2014/main" id="{12330E6E-183B-9C9B-CFF8-682232B2DF73}"/>
              </a:ext>
            </a:extLst>
          </p:cNvPr>
          <p:cNvPicPr>
            <a:picLocks noGrp="1" noChangeAspect="1"/>
          </p:cNvPicPr>
          <p:nvPr>
            <p:ph idx="1"/>
          </p:nvPr>
        </p:nvPicPr>
        <p:blipFill>
          <a:blip r:embed="rId3"/>
          <a:stretch>
            <a:fillRect/>
          </a:stretch>
        </p:blipFill>
        <p:spPr>
          <a:xfrm>
            <a:off x="2365714" y="1425575"/>
            <a:ext cx="7430410" cy="4765675"/>
          </a:xfrm>
        </p:spPr>
      </p:pic>
    </p:spTree>
    <p:custDataLst>
      <p:tags r:id="rId1"/>
    </p:custDataLst>
    <p:extLst>
      <p:ext uri="{BB962C8B-B14F-4D97-AF65-F5344CB8AC3E}">
        <p14:creationId xmlns:p14="http://schemas.microsoft.com/office/powerpoint/2010/main" val="1238940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5160-1D2B-E725-96DE-771F78D3B7D0}"/>
              </a:ext>
            </a:extLst>
          </p:cNvPr>
          <p:cNvSpPr>
            <a:spLocks noGrp="1"/>
          </p:cNvSpPr>
          <p:nvPr>
            <p:ph type="title"/>
          </p:nvPr>
        </p:nvSpPr>
        <p:spPr/>
        <p:txBody>
          <a:bodyPr/>
          <a:lstStyle/>
          <a:p>
            <a:r>
              <a:rPr lang="en-US" dirty="0"/>
              <a:t>P31 TOT2A</a:t>
            </a:r>
          </a:p>
        </p:txBody>
      </p:sp>
      <p:sp>
        <p:nvSpPr>
          <p:cNvPr id="4" name="Slide Number Placeholder 3">
            <a:extLst>
              <a:ext uri="{FF2B5EF4-FFF2-40B4-BE49-F238E27FC236}">
                <a16:creationId xmlns:a16="http://schemas.microsoft.com/office/drawing/2014/main" id="{D47AF700-95C6-6116-C32A-A8AEF381F4D0}"/>
              </a:ext>
            </a:extLst>
          </p:cNvPr>
          <p:cNvSpPr>
            <a:spLocks noGrp="1"/>
          </p:cNvSpPr>
          <p:nvPr>
            <p:ph type="sldNum" sz="quarter" idx="4"/>
          </p:nvPr>
        </p:nvSpPr>
        <p:spPr/>
        <p:txBody>
          <a:bodyPr/>
          <a:lstStyle/>
          <a:p>
            <a:fld id="{7B3698F8-BEBC-4075-95C8-28A2E732D13F}" type="slidenum">
              <a:rPr lang="en-US" smtClean="0"/>
              <a:pPr/>
              <a:t>34</a:t>
            </a:fld>
            <a:endParaRPr lang="en-US" dirty="0"/>
          </a:p>
        </p:txBody>
      </p:sp>
      <p:pic>
        <p:nvPicPr>
          <p:cNvPr id="8" name="Content Placeholder 7">
            <a:extLst>
              <a:ext uri="{FF2B5EF4-FFF2-40B4-BE49-F238E27FC236}">
                <a16:creationId xmlns:a16="http://schemas.microsoft.com/office/drawing/2014/main" id="{39939BF1-9609-D07C-2F85-FEF8CEF8A6EB}"/>
              </a:ext>
            </a:extLst>
          </p:cNvPr>
          <p:cNvPicPr>
            <a:picLocks noGrp="1" noChangeAspect="1"/>
          </p:cNvPicPr>
          <p:nvPr>
            <p:ph idx="1"/>
          </p:nvPr>
        </p:nvPicPr>
        <p:blipFill>
          <a:blip r:embed="rId3"/>
          <a:stretch>
            <a:fillRect/>
          </a:stretch>
        </p:blipFill>
        <p:spPr>
          <a:xfrm>
            <a:off x="2382226" y="1425575"/>
            <a:ext cx="7397386" cy="4765675"/>
          </a:xfrm>
        </p:spPr>
      </p:pic>
    </p:spTree>
    <p:custDataLst>
      <p:tags r:id="rId1"/>
    </p:custDataLst>
    <p:extLst>
      <p:ext uri="{BB962C8B-B14F-4D97-AF65-F5344CB8AC3E}">
        <p14:creationId xmlns:p14="http://schemas.microsoft.com/office/powerpoint/2010/main" val="1576510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9B23-686D-1EF4-CF84-A80A1645568D}"/>
              </a:ext>
            </a:extLst>
          </p:cNvPr>
          <p:cNvSpPr>
            <a:spLocks noGrp="1"/>
          </p:cNvSpPr>
          <p:nvPr>
            <p:ph type="title"/>
          </p:nvPr>
        </p:nvSpPr>
        <p:spPr/>
        <p:txBody>
          <a:bodyPr/>
          <a:lstStyle/>
          <a:p>
            <a:r>
              <a:rPr lang="en-US" dirty="0"/>
              <a:t>Dumped Generation</a:t>
            </a:r>
          </a:p>
        </p:txBody>
      </p:sp>
      <p:sp>
        <p:nvSpPr>
          <p:cNvPr id="4" name="Slide Number Placeholder 3">
            <a:extLst>
              <a:ext uri="{FF2B5EF4-FFF2-40B4-BE49-F238E27FC236}">
                <a16:creationId xmlns:a16="http://schemas.microsoft.com/office/drawing/2014/main" id="{0D95FFCB-0616-C902-6579-E0B553A31608}"/>
              </a:ext>
            </a:extLst>
          </p:cNvPr>
          <p:cNvSpPr>
            <a:spLocks noGrp="1"/>
          </p:cNvSpPr>
          <p:nvPr>
            <p:ph type="sldNum" sz="quarter" idx="4"/>
          </p:nvPr>
        </p:nvSpPr>
        <p:spPr/>
        <p:txBody>
          <a:bodyPr/>
          <a:lstStyle/>
          <a:p>
            <a:fld id="{7B3698F8-BEBC-4075-95C8-28A2E732D13F}" type="slidenum">
              <a:rPr lang="en-US" smtClean="0"/>
              <a:pPr/>
              <a:t>35</a:t>
            </a:fld>
            <a:endParaRPr lang="en-US" dirty="0"/>
          </a:p>
        </p:txBody>
      </p:sp>
      <p:sp>
        <p:nvSpPr>
          <p:cNvPr id="9" name="TextBox 8">
            <a:extLst>
              <a:ext uri="{FF2B5EF4-FFF2-40B4-BE49-F238E27FC236}">
                <a16:creationId xmlns:a16="http://schemas.microsoft.com/office/drawing/2014/main" id="{76E403AB-6B68-0455-975C-7511EF0B4001}"/>
              </a:ext>
            </a:extLst>
          </p:cNvPr>
          <p:cNvSpPr txBox="1"/>
          <p:nvPr/>
        </p:nvSpPr>
        <p:spPr>
          <a:xfrm>
            <a:off x="2286000" y="1920314"/>
            <a:ext cx="2403445" cy="369332"/>
          </a:xfrm>
          <a:prstGeom prst="rect">
            <a:avLst/>
          </a:prstGeom>
          <a:noFill/>
        </p:spPr>
        <p:txBody>
          <a:bodyPr wrap="square">
            <a:spAutoFit/>
          </a:bodyPr>
          <a:lstStyle/>
          <a:p>
            <a:r>
              <a:rPr lang="en-US" dirty="0"/>
              <a:t>Total: 8,542,400 MWh</a:t>
            </a:r>
          </a:p>
        </p:txBody>
      </p:sp>
      <p:sp>
        <p:nvSpPr>
          <p:cNvPr id="11" name="TextBox 10">
            <a:extLst>
              <a:ext uri="{FF2B5EF4-FFF2-40B4-BE49-F238E27FC236}">
                <a16:creationId xmlns:a16="http://schemas.microsoft.com/office/drawing/2014/main" id="{36F70513-E000-003C-38F3-0197DFA286EC}"/>
              </a:ext>
            </a:extLst>
          </p:cNvPr>
          <p:cNvSpPr txBox="1"/>
          <p:nvPr/>
        </p:nvSpPr>
        <p:spPr>
          <a:xfrm>
            <a:off x="2286000" y="4692212"/>
            <a:ext cx="2578210" cy="369332"/>
          </a:xfrm>
          <a:prstGeom prst="rect">
            <a:avLst/>
          </a:prstGeom>
          <a:noFill/>
        </p:spPr>
        <p:txBody>
          <a:bodyPr wrap="square">
            <a:spAutoFit/>
          </a:bodyPr>
          <a:lstStyle/>
          <a:p>
            <a:r>
              <a:rPr lang="en-US" dirty="0"/>
              <a:t>Total: 10,071,551 MWh</a:t>
            </a:r>
          </a:p>
        </p:txBody>
      </p:sp>
      <p:sp>
        <p:nvSpPr>
          <p:cNvPr id="3" name="TextBox 2">
            <a:extLst>
              <a:ext uri="{FF2B5EF4-FFF2-40B4-BE49-F238E27FC236}">
                <a16:creationId xmlns:a16="http://schemas.microsoft.com/office/drawing/2014/main" id="{68B56A23-C3F7-0EA4-22C4-4BFF6C24EFEA}"/>
              </a:ext>
            </a:extLst>
          </p:cNvPr>
          <p:cNvSpPr txBox="1"/>
          <p:nvPr/>
        </p:nvSpPr>
        <p:spPr>
          <a:xfrm>
            <a:off x="2286000" y="2449497"/>
            <a:ext cx="2403445" cy="369332"/>
          </a:xfrm>
          <a:prstGeom prst="rect">
            <a:avLst/>
          </a:prstGeom>
          <a:noFill/>
        </p:spPr>
        <p:txBody>
          <a:bodyPr wrap="square">
            <a:spAutoFit/>
          </a:bodyPr>
          <a:lstStyle/>
          <a:p>
            <a:r>
              <a:rPr lang="en-US" dirty="0"/>
              <a:t>Curtailment %: 0.78%</a:t>
            </a:r>
          </a:p>
        </p:txBody>
      </p:sp>
      <p:sp>
        <p:nvSpPr>
          <p:cNvPr id="6" name="TextBox 5">
            <a:extLst>
              <a:ext uri="{FF2B5EF4-FFF2-40B4-BE49-F238E27FC236}">
                <a16:creationId xmlns:a16="http://schemas.microsoft.com/office/drawing/2014/main" id="{622F0E8B-A5B8-F3D1-70F3-7F134EDC9642}"/>
              </a:ext>
            </a:extLst>
          </p:cNvPr>
          <p:cNvSpPr txBox="1"/>
          <p:nvPr/>
        </p:nvSpPr>
        <p:spPr>
          <a:xfrm>
            <a:off x="2286000" y="5117629"/>
            <a:ext cx="2403445" cy="369332"/>
          </a:xfrm>
          <a:prstGeom prst="rect">
            <a:avLst/>
          </a:prstGeom>
          <a:noFill/>
        </p:spPr>
        <p:txBody>
          <a:bodyPr wrap="square">
            <a:spAutoFit/>
          </a:bodyPr>
          <a:lstStyle/>
          <a:p>
            <a:r>
              <a:rPr lang="en-US" dirty="0"/>
              <a:t>Curtailment %: 0.83%</a:t>
            </a:r>
          </a:p>
        </p:txBody>
      </p:sp>
      <p:pic>
        <p:nvPicPr>
          <p:cNvPr id="8" name="Picture 7">
            <a:extLst>
              <a:ext uri="{FF2B5EF4-FFF2-40B4-BE49-F238E27FC236}">
                <a16:creationId xmlns:a16="http://schemas.microsoft.com/office/drawing/2014/main" id="{9233D353-19F3-076C-AD3A-9159BD231AE1}"/>
              </a:ext>
            </a:extLst>
          </p:cNvPr>
          <p:cNvPicPr>
            <a:picLocks noChangeAspect="1"/>
          </p:cNvPicPr>
          <p:nvPr/>
        </p:nvPicPr>
        <p:blipFill>
          <a:blip r:embed="rId3"/>
          <a:stretch>
            <a:fillRect/>
          </a:stretch>
        </p:blipFill>
        <p:spPr>
          <a:xfrm>
            <a:off x="5078217" y="3917363"/>
            <a:ext cx="5645491" cy="2621549"/>
          </a:xfrm>
          <a:prstGeom prst="rect">
            <a:avLst/>
          </a:prstGeom>
        </p:spPr>
      </p:pic>
      <p:pic>
        <p:nvPicPr>
          <p:cNvPr id="12" name="Content Placeholder 11">
            <a:extLst>
              <a:ext uri="{FF2B5EF4-FFF2-40B4-BE49-F238E27FC236}">
                <a16:creationId xmlns:a16="http://schemas.microsoft.com/office/drawing/2014/main" id="{EC89AC80-ED12-B3C2-0B1C-395242DFACA6}"/>
              </a:ext>
            </a:extLst>
          </p:cNvPr>
          <p:cNvPicPr>
            <a:picLocks noGrp="1" noChangeAspect="1"/>
          </p:cNvPicPr>
          <p:nvPr>
            <p:ph idx="1"/>
          </p:nvPr>
        </p:nvPicPr>
        <p:blipFill>
          <a:blip r:embed="rId4"/>
          <a:stretch>
            <a:fillRect/>
          </a:stretch>
        </p:blipFill>
        <p:spPr>
          <a:xfrm>
            <a:off x="5078217" y="1138429"/>
            <a:ext cx="5661430" cy="2732897"/>
          </a:xfrm>
          <a:prstGeom prst="rect">
            <a:avLst/>
          </a:prstGeom>
        </p:spPr>
      </p:pic>
    </p:spTree>
    <p:custDataLst>
      <p:tags r:id="rId1"/>
    </p:custDataLst>
    <p:extLst>
      <p:ext uri="{BB962C8B-B14F-4D97-AF65-F5344CB8AC3E}">
        <p14:creationId xmlns:p14="http://schemas.microsoft.com/office/powerpoint/2010/main" val="326207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7EF1-524C-9497-B714-990E4C37F1E4}"/>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4D537B1-35BF-C229-22B9-A9305F3A9365}"/>
              </a:ext>
            </a:extLst>
          </p:cNvPr>
          <p:cNvPicPr>
            <a:picLocks noGrp="1" noChangeAspect="1"/>
          </p:cNvPicPr>
          <p:nvPr>
            <p:ph idx="1"/>
          </p:nvPr>
        </p:nvPicPr>
        <p:blipFill>
          <a:blip r:embed="rId3"/>
          <a:stretch>
            <a:fillRect/>
          </a:stretch>
        </p:blipFill>
        <p:spPr>
          <a:xfrm>
            <a:off x="2409217" y="3583515"/>
            <a:ext cx="7552184" cy="3274485"/>
          </a:xfrm>
          <a:prstGeom prst="rect">
            <a:avLst/>
          </a:prstGeom>
        </p:spPr>
      </p:pic>
      <p:pic>
        <p:nvPicPr>
          <p:cNvPr id="3" name="Picture 2">
            <a:extLst>
              <a:ext uri="{FF2B5EF4-FFF2-40B4-BE49-F238E27FC236}">
                <a16:creationId xmlns:a16="http://schemas.microsoft.com/office/drawing/2014/main" id="{736C5EEA-43B6-5B50-679B-EC3AF664D524}"/>
              </a:ext>
            </a:extLst>
          </p:cNvPr>
          <p:cNvPicPr>
            <a:picLocks noChangeAspect="1"/>
          </p:cNvPicPr>
          <p:nvPr/>
        </p:nvPicPr>
        <p:blipFill>
          <a:blip r:embed="rId4"/>
          <a:stretch>
            <a:fillRect/>
          </a:stretch>
        </p:blipFill>
        <p:spPr>
          <a:xfrm>
            <a:off x="2409217" y="1"/>
            <a:ext cx="7552184" cy="3583514"/>
          </a:xfrm>
          <a:prstGeom prst="rect">
            <a:avLst/>
          </a:prstGeom>
        </p:spPr>
      </p:pic>
    </p:spTree>
    <p:custDataLst>
      <p:tags r:id="rId1"/>
    </p:custDataLst>
    <p:extLst>
      <p:ext uri="{BB962C8B-B14F-4D97-AF65-F5344CB8AC3E}">
        <p14:creationId xmlns:p14="http://schemas.microsoft.com/office/powerpoint/2010/main" val="690820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68C7-FE97-4D5B-A41A-CA5B07EE37C4}"/>
              </a:ext>
            </a:extLst>
          </p:cNvPr>
          <p:cNvSpPr>
            <a:spLocks noGrp="1"/>
          </p:cNvSpPr>
          <p:nvPr>
            <p:ph type="title"/>
          </p:nvPr>
        </p:nvSpPr>
        <p:spPr/>
        <p:txBody>
          <a:bodyPr/>
          <a:lstStyle/>
          <a:p>
            <a:r>
              <a:rPr lang="en-US" dirty="0"/>
              <a:t>Loads Comparison</a:t>
            </a:r>
          </a:p>
        </p:txBody>
      </p:sp>
      <p:sp>
        <p:nvSpPr>
          <p:cNvPr id="4" name="Slide Number Placeholder 3">
            <a:extLst>
              <a:ext uri="{FF2B5EF4-FFF2-40B4-BE49-F238E27FC236}">
                <a16:creationId xmlns:a16="http://schemas.microsoft.com/office/drawing/2014/main" id="{34136B80-8ADD-F360-FADA-E106988FBEAF}"/>
              </a:ext>
            </a:extLst>
          </p:cNvPr>
          <p:cNvSpPr>
            <a:spLocks noGrp="1"/>
          </p:cNvSpPr>
          <p:nvPr>
            <p:ph type="sldNum" sz="quarter" idx="4"/>
          </p:nvPr>
        </p:nvSpPr>
        <p:spPr/>
        <p:txBody>
          <a:bodyPr/>
          <a:lstStyle/>
          <a:p>
            <a:fld id="{7B3698F8-BEBC-4075-95C8-28A2E732D13F}" type="slidenum">
              <a:rPr lang="en-US" smtClean="0"/>
              <a:pPr/>
              <a:t>37</a:t>
            </a:fld>
            <a:endParaRPr lang="en-US" dirty="0"/>
          </a:p>
        </p:txBody>
      </p:sp>
      <p:sp>
        <p:nvSpPr>
          <p:cNvPr id="6" name="TextBox 5">
            <a:extLst>
              <a:ext uri="{FF2B5EF4-FFF2-40B4-BE49-F238E27FC236}">
                <a16:creationId xmlns:a16="http://schemas.microsoft.com/office/drawing/2014/main" id="{FE9DFFF1-7B90-5A87-37EE-4876AD63CFF2}"/>
              </a:ext>
            </a:extLst>
          </p:cNvPr>
          <p:cNvSpPr txBox="1"/>
          <p:nvPr/>
        </p:nvSpPr>
        <p:spPr>
          <a:xfrm>
            <a:off x="202864" y="3653094"/>
            <a:ext cx="4145872" cy="369332"/>
          </a:xfrm>
          <a:prstGeom prst="rect">
            <a:avLst/>
          </a:prstGeom>
          <a:noFill/>
        </p:spPr>
        <p:txBody>
          <a:bodyPr wrap="square" rtlCol="0">
            <a:spAutoFit/>
          </a:bodyPr>
          <a:lstStyle/>
          <a:p>
            <a:r>
              <a:rPr lang="en-US" dirty="0"/>
              <a:t>9.5% increase from 2032 to 2034</a:t>
            </a:r>
          </a:p>
        </p:txBody>
      </p:sp>
      <p:pic>
        <p:nvPicPr>
          <p:cNvPr id="8" name="Content Placeholder 7">
            <a:extLst>
              <a:ext uri="{FF2B5EF4-FFF2-40B4-BE49-F238E27FC236}">
                <a16:creationId xmlns:a16="http://schemas.microsoft.com/office/drawing/2014/main" id="{6A2F6B69-8AD8-16A0-8EFF-25FD0B04310C}"/>
              </a:ext>
            </a:extLst>
          </p:cNvPr>
          <p:cNvPicPr>
            <a:picLocks noGrp="1" noChangeAspect="1"/>
          </p:cNvPicPr>
          <p:nvPr>
            <p:ph idx="1"/>
          </p:nvPr>
        </p:nvPicPr>
        <p:blipFill>
          <a:blip r:embed="rId3"/>
          <a:stretch>
            <a:fillRect/>
          </a:stretch>
        </p:blipFill>
        <p:spPr>
          <a:xfrm>
            <a:off x="3638261" y="1893330"/>
            <a:ext cx="8066059" cy="3888861"/>
          </a:xfrm>
          <a:prstGeom prst="rect">
            <a:avLst/>
          </a:prstGeom>
        </p:spPr>
      </p:pic>
    </p:spTree>
    <p:custDataLst>
      <p:tags r:id="rId1"/>
    </p:custDataLst>
    <p:extLst>
      <p:ext uri="{BB962C8B-B14F-4D97-AF65-F5344CB8AC3E}">
        <p14:creationId xmlns:p14="http://schemas.microsoft.com/office/powerpoint/2010/main" val="994151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664A-F7B9-956F-7AE3-CF492C8155ED}"/>
              </a:ext>
            </a:extLst>
          </p:cNvPr>
          <p:cNvSpPr>
            <a:spLocks noGrp="1"/>
          </p:cNvSpPr>
          <p:nvPr>
            <p:ph type="title"/>
          </p:nvPr>
        </p:nvSpPr>
        <p:spPr/>
        <p:txBody>
          <a:bodyPr/>
          <a:lstStyle/>
          <a:p>
            <a:r>
              <a:rPr lang="en-US" dirty="0"/>
              <a:t>Annual Generation</a:t>
            </a:r>
          </a:p>
        </p:txBody>
      </p:sp>
      <p:sp>
        <p:nvSpPr>
          <p:cNvPr id="4" name="Slide Number Placeholder 3">
            <a:extLst>
              <a:ext uri="{FF2B5EF4-FFF2-40B4-BE49-F238E27FC236}">
                <a16:creationId xmlns:a16="http://schemas.microsoft.com/office/drawing/2014/main" id="{ECB2F25E-D6B1-365D-EBE7-BF3A82470602}"/>
              </a:ext>
            </a:extLst>
          </p:cNvPr>
          <p:cNvSpPr>
            <a:spLocks noGrp="1"/>
          </p:cNvSpPr>
          <p:nvPr>
            <p:ph type="sldNum" sz="quarter" idx="4"/>
          </p:nvPr>
        </p:nvSpPr>
        <p:spPr/>
        <p:txBody>
          <a:bodyPr/>
          <a:lstStyle/>
          <a:p>
            <a:fld id="{7B3698F8-BEBC-4075-95C8-28A2E732D13F}" type="slidenum">
              <a:rPr lang="en-US" smtClean="0"/>
              <a:pPr/>
              <a:t>38</a:t>
            </a:fld>
            <a:endParaRPr lang="en-US" dirty="0"/>
          </a:p>
        </p:txBody>
      </p:sp>
      <p:pic>
        <p:nvPicPr>
          <p:cNvPr id="7" name="Content Placeholder 6">
            <a:extLst>
              <a:ext uri="{FF2B5EF4-FFF2-40B4-BE49-F238E27FC236}">
                <a16:creationId xmlns:a16="http://schemas.microsoft.com/office/drawing/2014/main" id="{E1E05FBB-8272-E51F-E019-3C149BD2F7DE}"/>
              </a:ext>
            </a:extLst>
          </p:cNvPr>
          <p:cNvPicPr>
            <a:picLocks noGrp="1" noChangeAspect="1"/>
          </p:cNvPicPr>
          <p:nvPr>
            <p:ph idx="1"/>
          </p:nvPr>
        </p:nvPicPr>
        <p:blipFill>
          <a:blip r:embed="rId3"/>
          <a:stretch>
            <a:fillRect/>
          </a:stretch>
        </p:blipFill>
        <p:spPr>
          <a:xfrm>
            <a:off x="2526195" y="1425575"/>
            <a:ext cx="7109448" cy="4765675"/>
          </a:xfrm>
          <a:prstGeom prst="rect">
            <a:avLst/>
          </a:prstGeom>
        </p:spPr>
      </p:pic>
    </p:spTree>
    <p:custDataLst>
      <p:tags r:id="rId1"/>
    </p:custDataLst>
    <p:extLst>
      <p:ext uri="{BB962C8B-B14F-4D97-AF65-F5344CB8AC3E}">
        <p14:creationId xmlns:p14="http://schemas.microsoft.com/office/powerpoint/2010/main" val="2886529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C014-594C-41A8-4A4E-56123F6B1A5A}"/>
              </a:ext>
            </a:extLst>
          </p:cNvPr>
          <p:cNvSpPr>
            <a:spLocks noGrp="1"/>
          </p:cNvSpPr>
          <p:nvPr>
            <p:ph type="title"/>
          </p:nvPr>
        </p:nvSpPr>
        <p:spPr/>
        <p:txBody>
          <a:bodyPr/>
          <a:lstStyle/>
          <a:p>
            <a:r>
              <a:rPr lang="en-US" dirty="0"/>
              <a:t>Energy By Subregion</a:t>
            </a:r>
          </a:p>
        </p:txBody>
      </p:sp>
      <p:sp>
        <p:nvSpPr>
          <p:cNvPr id="4" name="Slide Number Placeholder 3">
            <a:extLst>
              <a:ext uri="{FF2B5EF4-FFF2-40B4-BE49-F238E27FC236}">
                <a16:creationId xmlns:a16="http://schemas.microsoft.com/office/drawing/2014/main" id="{99737CEF-5ACD-A22C-730A-8A7C87577F9D}"/>
              </a:ext>
            </a:extLst>
          </p:cNvPr>
          <p:cNvSpPr>
            <a:spLocks noGrp="1"/>
          </p:cNvSpPr>
          <p:nvPr>
            <p:ph type="sldNum" sz="quarter" idx="4"/>
          </p:nvPr>
        </p:nvSpPr>
        <p:spPr/>
        <p:txBody>
          <a:bodyPr/>
          <a:lstStyle/>
          <a:p>
            <a:fld id="{7B3698F8-BEBC-4075-95C8-28A2E732D13F}" type="slidenum">
              <a:rPr lang="en-US" smtClean="0"/>
              <a:pPr/>
              <a:t>39</a:t>
            </a:fld>
            <a:endParaRPr lang="en-US" dirty="0"/>
          </a:p>
        </p:txBody>
      </p:sp>
      <p:pic>
        <p:nvPicPr>
          <p:cNvPr id="10" name="Content Placeholder 9">
            <a:extLst>
              <a:ext uri="{FF2B5EF4-FFF2-40B4-BE49-F238E27FC236}">
                <a16:creationId xmlns:a16="http://schemas.microsoft.com/office/drawing/2014/main" id="{86106F09-5F3C-00D0-BCB1-582A3FA39A46}"/>
              </a:ext>
            </a:extLst>
          </p:cNvPr>
          <p:cNvPicPr>
            <a:picLocks noGrp="1" noChangeAspect="1"/>
          </p:cNvPicPr>
          <p:nvPr>
            <p:ph idx="1"/>
          </p:nvPr>
        </p:nvPicPr>
        <p:blipFill>
          <a:blip r:embed="rId3"/>
          <a:stretch>
            <a:fillRect/>
          </a:stretch>
        </p:blipFill>
        <p:spPr>
          <a:xfrm>
            <a:off x="1099831" y="1425575"/>
            <a:ext cx="9962176" cy="4765675"/>
          </a:xfrm>
          <a:prstGeom prst="rect">
            <a:avLst/>
          </a:prstGeom>
        </p:spPr>
      </p:pic>
    </p:spTree>
    <p:custDataLst>
      <p:tags r:id="rId1"/>
    </p:custDataLst>
    <p:extLst>
      <p:ext uri="{BB962C8B-B14F-4D97-AF65-F5344CB8AC3E}">
        <p14:creationId xmlns:p14="http://schemas.microsoft.com/office/powerpoint/2010/main" val="672713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9C3CA-82BE-4169-50AD-34D5DA754433}"/>
              </a:ext>
            </a:extLst>
          </p:cNvPr>
          <p:cNvSpPr>
            <a:spLocks noGrp="1"/>
          </p:cNvSpPr>
          <p:nvPr>
            <p:ph type="title"/>
          </p:nvPr>
        </p:nvSpPr>
        <p:spPr/>
        <p:txBody>
          <a:bodyPr/>
          <a:lstStyle/>
          <a:p>
            <a:r>
              <a:rPr lang="en-US"/>
              <a:t>Interregional Transfer Capability Study</a:t>
            </a:r>
          </a:p>
        </p:txBody>
      </p:sp>
      <p:sp>
        <p:nvSpPr>
          <p:cNvPr id="3" name="Content Placeholder 2">
            <a:extLst>
              <a:ext uri="{FF2B5EF4-FFF2-40B4-BE49-F238E27FC236}">
                <a16:creationId xmlns:a16="http://schemas.microsoft.com/office/drawing/2014/main" id="{4A0BD0F9-242C-7A58-4394-AB02E650D3B9}"/>
              </a:ext>
            </a:extLst>
          </p:cNvPr>
          <p:cNvSpPr>
            <a:spLocks noGrp="1"/>
          </p:cNvSpPr>
          <p:nvPr>
            <p:ph idx="1"/>
          </p:nvPr>
        </p:nvSpPr>
        <p:spPr/>
        <p:txBody>
          <a:bodyPr/>
          <a:lstStyle/>
          <a:p>
            <a:r>
              <a:rPr lang="en-US"/>
              <a:t>Interregional Transfer Capability Study = ITCS</a:t>
            </a:r>
          </a:p>
          <a:p>
            <a:r>
              <a:rPr lang="en-US"/>
              <a:t>What is Transfer Capability?</a:t>
            </a:r>
          </a:p>
        </p:txBody>
      </p:sp>
      <p:sp>
        <p:nvSpPr>
          <p:cNvPr id="4" name="Slide Number Placeholder 3">
            <a:extLst>
              <a:ext uri="{FF2B5EF4-FFF2-40B4-BE49-F238E27FC236}">
                <a16:creationId xmlns:a16="http://schemas.microsoft.com/office/drawing/2014/main" id="{0F089DA8-6A7E-EBA9-37B2-55EE0B8FA7B4}"/>
              </a:ext>
            </a:extLst>
          </p:cNvPr>
          <p:cNvSpPr>
            <a:spLocks noGrp="1"/>
          </p:cNvSpPr>
          <p:nvPr>
            <p:ph type="sldNum" sz="quarter" idx="4"/>
          </p:nvPr>
        </p:nvSpPr>
        <p:spPr/>
        <p:txBody>
          <a:bodyPr/>
          <a:lstStyle/>
          <a:p>
            <a:fld id="{7B3698F8-BEBC-4075-95C8-28A2E732D13F}" type="slidenum">
              <a:rPr lang="en-US" smtClean="0"/>
              <a:pPr/>
              <a:t>4</a:t>
            </a:fld>
            <a:endParaRPr lang="en-US"/>
          </a:p>
        </p:txBody>
      </p:sp>
      <p:sp>
        <p:nvSpPr>
          <p:cNvPr id="5" name="TextBox 4">
            <a:extLst>
              <a:ext uri="{FF2B5EF4-FFF2-40B4-BE49-F238E27FC236}">
                <a16:creationId xmlns:a16="http://schemas.microsoft.com/office/drawing/2014/main" id="{09BB845B-45C6-0169-31AD-5022B21FE295}"/>
              </a:ext>
            </a:extLst>
          </p:cNvPr>
          <p:cNvSpPr txBox="1"/>
          <p:nvPr/>
        </p:nvSpPr>
        <p:spPr>
          <a:xfrm>
            <a:off x="5712431" y="2946866"/>
            <a:ext cx="6165716" cy="3046988"/>
          </a:xfrm>
          <a:prstGeom prst="rect">
            <a:avLst/>
          </a:prstGeom>
          <a:noFill/>
        </p:spPr>
        <p:txBody>
          <a:bodyPr wrap="square" rtlCol="0">
            <a:spAutoFit/>
          </a:bodyPr>
          <a:lstStyle/>
          <a:p>
            <a:r>
              <a:rPr lang="en-US" sz="2400" b="1" i="1"/>
              <a:t>Total transfer capability</a:t>
            </a:r>
            <a:r>
              <a:rPr lang="en-US" sz="2400" i="1"/>
              <a:t>: the amount of electric power that can be moved or transferred reliably from one area to another area of the interconnected transmission systems by way of all transmission lines (or paths) between those areas under specified system conditions, or such definition as contained in Commission-approved Reliability Standards. </a:t>
            </a:r>
          </a:p>
        </p:txBody>
      </p:sp>
      <p:grpSp>
        <p:nvGrpSpPr>
          <p:cNvPr id="20" name="Group 19">
            <a:extLst>
              <a:ext uri="{FF2B5EF4-FFF2-40B4-BE49-F238E27FC236}">
                <a16:creationId xmlns:a16="http://schemas.microsoft.com/office/drawing/2014/main" id="{F10E5975-B786-898D-7C98-178C06774362}"/>
              </a:ext>
            </a:extLst>
          </p:cNvPr>
          <p:cNvGrpSpPr/>
          <p:nvPr/>
        </p:nvGrpSpPr>
        <p:grpSpPr>
          <a:xfrm>
            <a:off x="1397875" y="3164820"/>
            <a:ext cx="3429000" cy="2776164"/>
            <a:chOff x="746234" y="3522171"/>
            <a:chExt cx="3429000" cy="2776164"/>
          </a:xfrm>
          <a:scene3d>
            <a:camera prst="orthographicFront">
              <a:rot lat="0" lon="0" rev="0"/>
            </a:camera>
            <a:lightRig rig="balanced" dir="t">
              <a:rot lat="0" lon="0" rev="8700000"/>
            </a:lightRig>
          </a:scene3d>
        </p:grpSpPr>
        <p:sp>
          <p:nvSpPr>
            <p:cNvPr id="6" name="Oval 5">
              <a:extLst>
                <a:ext uri="{FF2B5EF4-FFF2-40B4-BE49-F238E27FC236}">
                  <a16:creationId xmlns:a16="http://schemas.microsoft.com/office/drawing/2014/main" id="{20660064-517F-80D0-DB4A-8DD20860F770}"/>
                </a:ext>
              </a:extLst>
            </p:cNvPr>
            <p:cNvSpPr/>
            <p:nvPr/>
          </p:nvSpPr>
          <p:spPr>
            <a:xfrm>
              <a:off x="746234" y="3594538"/>
              <a:ext cx="977463" cy="977463"/>
            </a:xfrm>
            <a:prstGeom prst="ellipse">
              <a:avLst/>
            </a:prstGeom>
            <a:ln>
              <a:no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B85BD8A-3316-C0DF-8FCC-C03DE1BDC567}"/>
                </a:ext>
              </a:extLst>
            </p:cNvPr>
            <p:cNvSpPr/>
            <p:nvPr/>
          </p:nvSpPr>
          <p:spPr>
            <a:xfrm>
              <a:off x="3197771" y="3594538"/>
              <a:ext cx="977463" cy="977463"/>
            </a:xfrm>
            <a:prstGeom prst="ellipse">
              <a:avLst/>
            </a:prstGeom>
            <a:ln>
              <a:no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6E974D4-0482-A929-1EB0-C2FF001A9371}"/>
                </a:ext>
              </a:extLst>
            </p:cNvPr>
            <p:cNvSpPr/>
            <p:nvPr/>
          </p:nvSpPr>
          <p:spPr>
            <a:xfrm>
              <a:off x="1999048" y="5320872"/>
              <a:ext cx="977463" cy="977463"/>
            </a:xfrm>
            <a:prstGeom prst="ellipse">
              <a:avLst/>
            </a:prstGeom>
            <a:ln>
              <a:no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75C1B21-A6BA-376F-57D9-1E415BFC9D45}"/>
                </a:ext>
              </a:extLst>
            </p:cNvPr>
            <p:cNvSpPr/>
            <p:nvPr/>
          </p:nvSpPr>
          <p:spPr>
            <a:xfrm>
              <a:off x="2012731" y="3854736"/>
              <a:ext cx="977463" cy="228533"/>
            </a:xfrm>
            <a:prstGeom prst="rightArrow">
              <a:avLst/>
            </a:prstGeom>
            <a:ln>
              <a:no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8DC22485-A720-186E-60F1-5B4FF0EFBE82}"/>
                </a:ext>
              </a:extLst>
            </p:cNvPr>
            <p:cNvSpPr/>
            <p:nvPr/>
          </p:nvSpPr>
          <p:spPr>
            <a:xfrm flipH="1">
              <a:off x="2007474" y="4089870"/>
              <a:ext cx="977463" cy="228533"/>
            </a:xfrm>
            <a:prstGeom prst="rightArrow">
              <a:avLst/>
            </a:prstGeom>
            <a:ln>
              <a:no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9BFB443-5AC6-ED30-EC95-54BFBDE5E8C0}"/>
                </a:ext>
              </a:extLst>
            </p:cNvPr>
            <p:cNvSpPr/>
            <p:nvPr/>
          </p:nvSpPr>
          <p:spPr>
            <a:xfrm rot="8035904">
              <a:off x="2536935" y="4775359"/>
              <a:ext cx="977463" cy="228533"/>
            </a:xfrm>
            <a:prstGeom prst="rightArrow">
              <a:avLst/>
            </a:prstGeom>
            <a:ln>
              <a:no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887A204C-A93D-B96A-8701-76920B4F355E}"/>
                </a:ext>
              </a:extLst>
            </p:cNvPr>
            <p:cNvSpPr/>
            <p:nvPr/>
          </p:nvSpPr>
          <p:spPr>
            <a:xfrm rot="18764686">
              <a:off x="2800532" y="4912288"/>
              <a:ext cx="977463" cy="228533"/>
            </a:xfrm>
            <a:prstGeom prst="rightArrow">
              <a:avLst/>
            </a:prstGeom>
            <a:ln>
              <a:no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AB87A8DC-AD18-EA95-08DF-DBFA65936C2B}"/>
                </a:ext>
              </a:extLst>
            </p:cNvPr>
            <p:cNvSpPr/>
            <p:nvPr/>
          </p:nvSpPr>
          <p:spPr>
            <a:xfrm rot="3374411">
              <a:off x="1410872" y="4852417"/>
              <a:ext cx="977463" cy="228533"/>
            </a:xfrm>
            <a:prstGeom prst="rightArrow">
              <a:avLst/>
            </a:prstGeom>
            <a:ln>
              <a:no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099336D-D166-F32C-8B94-57E3508CF23A}"/>
                </a:ext>
              </a:extLst>
            </p:cNvPr>
            <p:cNvSpPr/>
            <p:nvPr/>
          </p:nvSpPr>
          <p:spPr>
            <a:xfrm rot="14227465">
              <a:off x="1129417" y="4959122"/>
              <a:ext cx="977463" cy="228533"/>
            </a:xfrm>
            <a:prstGeom prst="rightArrow">
              <a:avLst/>
            </a:prstGeom>
            <a:ln>
              <a:no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5A342A2-FFB5-07D8-E264-016CBAA5EC32}"/>
                </a:ext>
              </a:extLst>
            </p:cNvPr>
            <p:cNvSpPr txBox="1"/>
            <p:nvPr/>
          </p:nvSpPr>
          <p:spPr>
            <a:xfrm>
              <a:off x="837746" y="3779600"/>
              <a:ext cx="840828" cy="646331"/>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ctr"/>
              <a:r>
                <a:rPr lang="en-US">
                  <a:solidFill>
                    <a:schemeClr val="bg1"/>
                  </a:solidFill>
                </a:rPr>
                <a:t>Area</a:t>
              </a:r>
            </a:p>
            <a:p>
              <a:pPr algn="ctr"/>
              <a:r>
                <a:rPr lang="en-US">
                  <a:solidFill>
                    <a:schemeClr val="bg1"/>
                  </a:solidFill>
                </a:rPr>
                <a:t>“A”</a:t>
              </a:r>
            </a:p>
          </p:txBody>
        </p:sp>
        <p:sp>
          <p:nvSpPr>
            <p:cNvPr id="16" name="TextBox 15">
              <a:extLst>
                <a:ext uri="{FF2B5EF4-FFF2-40B4-BE49-F238E27FC236}">
                  <a16:creationId xmlns:a16="http://schemas.microsoft.com/office/drawing/2014/main" id="{DE921A91-9027-A6F9-3200-B99EFC3E28CA}"/>
                </a:ext>
              </a:extLst>
            </p:cNvPr>
            <p:cNvSpPr txBox="1"/>
            <p:nvPr/>
          </p:nvSpPr>
          <p:spPr>
            <a:xfrm>
              <a:off x="3265162" y="3779600"/>
              <a:ext cx="840828" cy="646331"/>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ctr"/>
              <a:r>
                <a:rPr lang="en-US">
                  <a:solidFill>
                    <a:schemeClr val="bg1"/>
                  </a:solidFill>
                </a:rPr>
                <a:t>Area</a:t>
              </a:r>
            </a:p>
            <a:p>
              <a:pPr algn="ctr"/>
              <a:r>
                <a:rPr lang="en-US">
                  <a:solidFill>
                    <a:schemeClr val="bg1"/>
                  </a:solidFill>
                </a:rPr>
                <a:t>“B”</a:t>
              </a:r>
            </a:p>
          </p:txBody>
        </p:sp>
        <p:sp>
          <p:nvSpPr>
            <p:cNvPr id="17" name="TextBox 16">
              <a:extLst>
                <a:ext uri="{FF2B5EF4-FFF2-40B4-BE49-F238E27FC236}">
                  <a16:creationId xmlns:a16="http://schemas.microsoft.com/office/drawing/2014/main" id="{090EE485-934C-2C36-6CA8-A1D504677CC4}"/>
                </a:ext>
              </a:extLst>
            </p:cNvPr>
            <p:cNvSpPr txBox="1"/>
            <p:nvPr/>
          </p:nvSpPr>
          <p:spPr>
            <a:xfrm>
              <a:off x="2075791" y="5468419"/>
              <a:ext cx="840828" cy="646331"/>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ctr"/>
              <a:r>
                <a:rPr lang="en-US">
                  <a:solidFill>
                    <a:schemeClr val="bg1"/>
                  </a:solidFill>
                </a:rPr>
                <a:t>Area</a:t>
              </a:r>
            </a:p>
            <a:p>
              <a:pPr algn="ctr"/>
              <a:r>
                <a:rPr lang="en-US">
                  <a:solidFill>
                    <a:schemeClr val="bg1"/>
                  </a:solidFill>
                </a:rPr>
                <a:t>“C”</a:t>
              </a:r>
            </a:p>
          </p:txBody>
        </p:sp>
        <p:sp>
          <p:nvSpPr>
            <p:cNvPr id="19" name="TextBox 18">
              <a:extLst>
                <a:ext uri="{FF2B5EF4-FFF2-40B4-BE49-F238E27FC236}">
                  <a16:creationId xmlns:a16="http://schemas.microsoft.com/office/drawing/2014/main" id="{76912981-97A4-D6CB-73C1-C90F591F93DF}"/>
                </a:ext>
              </a:extLst>
            </p:cNvPr>
            <p:cNvSpPr txBox="1"/>
            <p:nvPr/>
          </p:nvSpPr>
          <p:spPr>
            <a:xfrm>
              <a:off x="2153802" y="3522171"/>
              <a:ext cx="762817" cy="36933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r>
                <a:rPr lang="en-US"/>
                <a:t>MW</a:t>
              </a:r>
            </a:p>
          </p:txBody>
        </p:sp>
      </p:grpSp>
    </p:spTree>
    <p:custDataLst>
      <p:tags r:id="rId1"/>
    </p:custDataLst>
    <p:extLst>
      <p:ext uri="{BB962C8B-B14F-4D97-AF65-F5344CB8AC3E}">
        <p14:creationId xmlns:p14="http://schemas.microsoft.com/office/powerpoint/2010/main" val="222171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92D5-3F73-0F98-2540-DC45B19DB0F6}"/>
              </a:ext>
            </a:extLst>
          </p:cNvPr>
          <p:cNvSpPr>
            <a:spLocks noGrp="1"/>
          </p:cNvSpPr>
          <p:nvPr>
            <p:ph type="title"/>
          </p:nvPr>
        </p:nvSpPr>
        <p:spPr/>
        <p:txBody>
          <a:bodyPr>
            <a:normAutofit/>
          </a:bodyPr>
          <a:lstStyle/>
          <a:p>
            <a:r>
              <a:rPr lang="en-US" dirty="0"/>
              <a:t>Capacity</a:t>
            </a:r>
          </a:p>
        </p:txBody>
      </p:sp>
      <p:pic>
        <p:nvPicPr>
          <p:cNvPr id="5" name="Content Placeholder 4">
            <a:extLst>
              <a:ext uri="{FF2B5EF4-FFF2-40B4-BE49-F238E27FC236}">
                <a16:creationId xmlns:a16="http://schemas.microsoft.com/office/drawing/2014/main" id="{2EE423C8-651C-4143-C1BC-49E6781F4F16}"/>
              </a:ext>
            </a:extLst>
          </p:cNvPr>
          <p:cNvPicPr>
            <a:picLocks noGrp="1" noChangeAspect="1"/>
          </p:cNvPicPr>
          <p:nvPr>
            <p:ph idx="1"/>
          </p:nvPr>
        </p:nvPicPr>
        <p:blipFill>
          <a:blip r:embed="rId3"/>
          <a:stretch>
            <a:fillRect/>
          </a:stretch>
        </p:blipFill>
        <p:spPr>
          <a:xfrm>
            <a:off x="735964" y="1425575"/>
            <a:ext cx="10689910" cy="4765675"/>
          </a:xfrm>
          <a:prstGeom prst="rect">
            <a:avLst/>
          </a:prstGeom>
        </p:spPr>
      </p:pic>
      <p:sp>
        <p:nvSpPr>
          <p:cNvPr id="4" name="Slide Number Placeholder 3">
            <a:extLst>
              <a:ext uri="{FF2B5EF4-FFF2-40B4-BE49-F238E27FC236}">
                <a16:creationId xmlns:a16="http://schemas.microsoft.com/office/drawing/2014/main" id="{18C4BACA-CB19-27F0-9F7E-FD7991E112DD}"/>
              </a:ext>
            </a:extLst>
          </p:cNvPr>
          <p:cNvSpPr>
            <a:spLocks noGrp="1"/>
          </p:cNvSpPr>
          <p:nvPr>
            <p:ph type="sldNum" sz="quarter" idx="4"/>
          </p:nvPr>
        </p:nvSpPr>
        <p:spPr/>
        <p:txBody>
          <a:bodyPr/>
          <a:lstStyle/>
          <a:p>
            <a:fld id="{7B3698F8-BEBC-4075-95C8-28A2E732D13F}" type="slidenum">
              <a:rPr lang="en-US" smtClean="0"/>
              <a:pPr/>
              <a:t>40</a:t>
            </a:fld>
            <a:endParaRPr lang="en-US" dirty="0"/>
          </a:p>
        </p:txBody>
      </p:sp>
    </p:spTree>
    <p:custDataLst>
      <p:tags r:id="rId1"/>
    </p:custDataLst>
    <p:extLst>
      <p:ext uri="{BB962C8B-B14F-4D97-AF65-F5344CB8AC3E}">
        <p14:creationId xmlns:p14="http://schemas.microsoft.com/office/powerpoint/2010/main" val="516989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5193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2A0A-8AB6-ED47-5454-8E16EB5037DB}"/>
              </a:ext>
            </a:extLst>
          </p:cNvPr>
          <p:cNvSpPr>
            <a:spLocks noGrp="1"/>
          </p:cNvSpPr>
          <p:nvPr>
            <p:ph type="title"/>
          </p:nvPr>
        </p:nvSpPr>
        <p:spPr/>
        <p:txBody>
          <a:bodyPr/>
          <a:lstStyle/>
          <a:p>
            <a:r>
              <a:rPr lang="en-US" dirty="0"/>
              <a:t>Loads Comparison</a:t>
            </a:r>
          </a:p>
        </p:txBody>
      </p:sp>
      <p:sp>
        <p:nvSpPr>
          <p:cNvPr id="4" name="Slide Number Placeholder 3">
            <a:extLst>
              <a:ext uri="{FF2B5EF4-FFF2-40B4-BE49-F238E27FC236}">
                <a16:creationId xmlns:a16="http://schemas.microsoft.com/office/drawing/2014/main" id="{A0E2D9BB-A562-14A6-A069-14A6E5FF9937}"/>
              </a:ext>
            </a:extLst>
          </p:cNvPr>
          <p:cNvSpPr>
            <a:spLocks noGrp="1"/>
          </p:cNvSpPr>
          <p:nvPr>
            <p:ph type="sldNum" sz="quarter" idx="4"/>
          </p:nvPr>
        </p:nvSpPr>
        <p:spPr/>
        <p:txBody>
          <a:bodyPr/>
          <a:lstStyle/>
          <a:p>
            <a:fld id="{7B3698F8-BEBC-4075-95C8-28A2E732D13F}" type="slidenum">
              <a:rPr lang="en-US" smtClean="0"/>
              <a:pPr/>
              <a:t>42</a:t>
            </a:fld>
            <a:endParaRPr lang="en-US" dirty="0"/>
          </a:p>
        </p:txBody>
      </p:sp>
      <p:pic>
        <p:nvPicPr>
          <p:cNvPr id="14" name="Content Placeholder 13">
            <a:extLst>
              <a:ext uri="{FF2B5EF4-FFF2-40B4-BE49-F238E27FC236}">
                <a16:creationId xmlns:a16="http://schemas.microsoft.com/office/drawing/2014/main" id="{137C9907-AD20-432C-AFB1-E4A2EC2F1BB5}"/>
              </a:ext>
            </a:extLst>
          </p:cNvPr>
          <p:cNvPicPr>
            <a:picLocks noGrp="1" noChangeAspect="1"/>
          </p:cNvPicPr>
          <p:nvPr>
            <p:ph idx="1"/>
          </p:nvPr>
        </p:nvPicPr>
        <p:blipFill>
          <a:blip r:embed="rId3"/>
          <a:stretch>
            <a:fillRect/>
          </a:stretch>
        </p:blipFill>
        <p:spPr>
          <a:xfrm>
            <a:off x="1133867" y="1425575"/>
            <a:ext cx="9894104" cy="4765675"/>
          </a:xfrm>
          <a:prstGeom prst="rect">
            <a:avLst/>
          </a:prstGeom>
        </p:spPr>
      </p:pic>
    </p:spTree>
    <p:custDataLst>
      <p:tags r:id="rId1"/>
    </p:custDataLst>
    <p:extLst>
      <p:ext uri="{BB962C8B-B14F-4D97-AF65-F5344CB8AC3E}">
        <p14:creationId xmlns:p14="http://schemas.microsoft.com/office/powerpoint/2010/main" val="1168457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8CEE2C-1264-CD2E-75C1-2999FF953A21}"/>
              </a:ext>
            </a:extLst>
          </p:cNvPr>
          <p:cNvSpPr>
            <a:spLocks noGrp="1"/>
          </p:cNvSpPr>
          <p:nvPr>
            <p:ph type="sldNum" sz="quarter" idx="4294967295"/>
          </p:nvPr>
        </p:nvSpPr>
        <p:spPr>
          <a:xfrm>
            <a:off x="9305925" y="6356350"/>
            <a:ext cx="2886075" cy="365125"/>
          </a:xfrm>
        </p:spPr>
        <p:txBody>
          <a:bodyPr/>
          <a:lstStyle/>
          <a:p>
            <a:fld id="{7B3698F8-BEBC-4075-95C8-28A2E732D13F}" type="slidenum">
              <a:rPr lang="en-US" smtClean="0"/>
              <a:pPr/>
              <a:t>43</a:t>
            </a:fld>
            <a:endParaRPr lang="en-US" dirty="0"/>
          </a:p>
        </p:txBody>
      </p:sp>
      <p:pic>
        <p:nvPicPr>
          <p:cNvPr id="9" name="Content Placeholder 8">
            <a:extLst>
              <a:ext uri="{FF2B5EF4-FFF2-40B4-BE49-F238E27FC236}">
                <a16:creationId xmlns:a16="http://schemas.microsoft.com/office/drawing/2014/main" id="{116CBABD-D70C-656E-C947-F7B60AC3AF3E}"/>
              </a:ext>
            </a:extLst>
          </p:cNvPr>
          <p:cNvPicPr>
            <a:picLocks noGrp="1" noChangeAspect="1"/>
          </p:cNvPicPr>
          <p:nvPr>
            <p:ph idx="1"/>
          </p:nvPr>
        </p:nvPicPr>
        <p:blipFill>
          <a:blip r:embed="rId3"/>
          <a:stretch>
            <a:fillRect/>
          </a:stretch>
        </p:blipFill>
        <p:spPr>
          <a:xfrm>
            <a:off x="0" y="973438"/>
            <a:ext cx="12192000" cy="4911123"/>
          </a:xfrm>
          <a:prstGeom prst="rect">
            <a:avLst/>
          </a:prstGeom>
        </p:spPr>
      </p:pic>
    </p:spTree>
    <p:custDataLst>
      <p:tags r:id="rId1"/>
    </p:custDataLst>
    <p:extLst>
      <p:ext uri="{BB962C8B-B14F-4D97-AF65-F5344CB8AC3E}">
        <p14:creationId xmlns:p14="http://schemas.microsoft.com/office/powerpoint/2010/main" val="676495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D2350C0-5BB9-8A0F-C205-0CCF45691471}"/>
              </a:ext>
            </a:extLst>
          </p:cNvPr>
          <p:cNvPicPr>
            <a:picLocks noGrp="1" noChangeAspect="1"/>
          </p:cNvPicPr>
          <p:nvPr>
            <p:ph idx="1"/>
          </p:nvPr>
        </p:nvPicPr>
        <p:blipFill>
          <a:blip r:embed="rId3"/>
          <a:stretch>
            <a:fillRect/>
          </a:stretch>
        </p:blipFill>
        <p:spPr>
          <a:xfrm>
            <a:off x="0" y="973438"/>
            <a:ext cx="12192000" cy="4911123"/>
          </a:xfrm>
          <a:prstGeom prst="rect">
            <a:avLst/>
          </a:prstGeom>
        </p:spPr>
      </p:pic>
    </p:spTree>
    <p:custDataLst>
      <p:tags r:id="rId1"/>
    </p:custDataLst>
    <p:extLst>
      <p:ext uri="{BB962C8B-B14F-4D97-AF65-F5344CB8AC3E}">
        <p14:creationId xmlns:p14="http://schemas.microsoft.com/office/powerpoint/2010/main" val="3872282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F084-FDCE-90DE-2C37-99E5821ED657}"/>
              </a:ext>
            </a:extLst>
          </p:cNvPr>
          <p:cNvSpPr>
            <a:spLocks noGrp="1"/>
          </p:cNvSpPr>
          <p:nvPr>
            <p:ph type="title"/>
          </p:nvPr>
        </p:nvSpPr>
        <p:spPr/>
        <p:txBody>
          <a:bodyPr/>
          <a:lstStyle/>
          <a:p>
            <a:r>
              <a:rPr lang="en-US"/>
              <a:t>ITCS Project Overview</a:t>
            </a:r>
          </a:p>
        </p:txBody>
      </p:sp>
      <p:sp>
        <p:nvSpPr>
          <p:cNvPr id="3" name="Content Placeholder 2">
            <a:extLst>
              <a:ext uri="{FF2B5EF4-FFF2-40B4-BE49-F238E27FC236}">
                <a16:creationId xmlns:a16="http://schemas.microsoft.com/office/drawing/2014/main" id="{18AC3418-979F-D794-4A6E-18C2DB4982B6}"/>
              </a:ext>
            </a:extLst>
          </p:cNvPr>
          <p:cNvSpPr>
            <a:spLocks noGrp="1"/>
          </p:cNvSpPr>
          <p:nvPr>
            <p:ph idx="1"/>
          </p:nvPr>
        </p:nvSpPr>
        <p:spPr/>
        <p:txBody>
          <a:bodyPr>
            <a:normAutofit fontScale="92500" lnSpcReduction="10000"/>
          </a:bodyPr>
          <a:lstStyle/>
          <a:p>
            <a:pPr marL="0" indent="0">
              <a:buNone/>
            </a:pPr>
            <a:r>
              <a:rPr lang="en-US" b="1"/>
              <a:t>Fiscal Responsibility Act of 2023, Section 322</a:t>
            </a:r>
          </a:p>
          <a:p>
            <a:pPr marL="0" indent="0">
              <a:buNone/>
            </a:pPr>
            <a:r>
              <a:rPr lang="en-US"/>
              <a:t>Congress directed that, in consultation with the Regional Entities and transmitting utilities, NERC shall conduct a study containing three elements:</a:t>
            </a:r>
          </a:p>
          <a:p>
            <a:r>
              <a:rPr lang="en-US" sz="2400" b="1"/>
              <a:t>Phase 1 Objective:</a:t>
            </a:r>
            <a:r>
              <a:rPr lang="en-US" sz="2400"/>
              <a:t> Determine the total transfer capability between neighboring transmission planning regions.</a:t>
            </a:r>
          </a:p>
          <a:p>
            <a:r>
              <a:rPr lang="en-US" sz="2400" b="1"/>
              <a:t>Phase 2 Objective: </a:t>
            </a:r>
            <a:r>
              <a:rPr lang="en-US" sz="2400"/>
              <a:t>Identify “prudent” additional transfer capability between neighboring areas to resolve reliability issues in the future.</a:t>
            </a:r>
          </a:p>
          <a:p>
            <a:r>
              <a:rPr lang="en-US" sz="2400" b="1"/>
              <a:t>Phase 3 Objective:</a:t>
            </a:r>
            <a:r>
              <a:rPr lang="en-US" sz="2400"/>
              <a:t> Identify mechanisms to achieve and sustain the identified transfer capability and any recommended enhancements.</a:t>
            </a:r>
          </a:p>
          <a:p>
            <a:pPr marL="0" indent="0">
              <a:buNone/>
            </a:pPr>
            <a:endParaRPr lang="en-US" sz="2400"/>
          </a:p>
          <a:p>
            <a:pPr marL="0" indent="0">
              <a:buNone/>
            </a:pPr>
            <a:endParaRPr lang="en-US"/>
          </a:p>
          <a:p>
            <a:pPr marL="0" indent="0">
              <a:buNone/>
            </a:pPr>
            <a:endParaRPr lang="en-US"/>
          </a:p>
          <a:p>
            <a:endParaRPr lang="en-US"/>
          </a:p>
        </p:txBody>
      </p:sp>
      <p:sp>
        <p:nvSpPr>
          <p:cNvPr id="4" name="Slide Number Placeholder 3">
            <a:extLst>
              <a:ext uri="{FF2B5EF4-FFF2-40B4-BE49-F238E27FC236}">
                <a16:creationId xmlns:a16="http://schemas.microsoft.com/office/drawing/2014/main" id="{2EFB2D69-35A7-2A10-AB47-611F3AEBD681}"/>
              </a:ext>
            </a:extLst>
          </p:cNvPr>
          <p:cNvSpPr>
            <a:spLocks noGrp="1"/>
          </p:cNvSpPr>
          <p:nvPr>
            <p:ph type="sldNum" sz="quarter" idx="4"/>
          </p:nvPr>
        </p:nvSpPr>
        <p:spPr/>
        <p:txBody>
          <a:bodyPr/>
          <a:lstStyle/>
          <a:p>
            <a:fld id="{7B3698F8-BEBC-4075-95C8-28A2E732D13F}" type="slidenum">
              <a:rPr lang="en-US" smtClean="0"/>
              <a:pPr/>
              <a:t>5</a:t>
            </a:fld>
            <a:endParaRPr lang="en-US"/>
          </a:p>
        </p:txBody>
      </p:sp>
    </p:spTree>
    <p:custDataLst>
      <p:tags r:id="rId1"/>
    </p:custDataLst>
    <p:extLst>
      <p:ext uri="{BB962C8B-B14F-4D97-AF65-F5344CB8AC3E}">
        <p14:creationId xmlns:p14="http://schemas.microsoft.com/office/powerpoint/2010/main" val="1817160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9C55-D544-9A72-607E-1E76CD6A6DFE}"/>
              </a:ext>
            </a:extLst>
          </p:cNvPr>
          <p:cNvSpPr>
            <a:spLocks noGrp="1"/>
          </p:cNvSpPr>
          <p:nvPr>
            <p:ph type="title"/>
          </p:nvPr>
        </p:nvSpPr>
        <p:spPr/>
        <p:txBody>
          <a:bodyPr/>
          <a:lstStyle/>
          <a:p>
            <a:r>
              <a:rPr lang="en-US"/>
              <a:t>What the Study is NOT</a:t>
            </a:r>
          </a:p>
        </p:txBody>
      </p:sp>
      <p:sp>
        <p:nvSpPr>
          <p:cNvPr id="3" name="Content Placeholder 2">
            <a:extLst>
              <a:ext uri="{FF2B5EF4-FFF2-40B4-BE49-F238E27FC236}">
                <a16:creationId xmlns:a16="http://schemas.microsoft.com/office/drawing/2014/main" id="{3C9A3E20-7BD8-D163-4FAF-A3B11ECF0F41}"/>
              </a:ext>
            </a:extLst>
          </p:cNvPr>
          <p:cNvSpPr>
            <a:spLocks noGrp="1"/>
          </p:cNvSpPr>
          <p:nvPr>
            <p:ph idx="1"/>
          </p:nvPr>
        </p:nvSpPr>
        <p:spPr/>
        <p:txBody>
          <a:bodyPr/>
          <a:lstStyle/>
          <a:p>
            <a:r>
              <a:rPr lang="en-US" dirty="0"/>
              <a:t>Planning study</a:t>
            </a:r>
          </a:p>
          <a:p>
            <a:r>
              <a:rPr lang="en-US" dirty="0"/>
              <a:t>Replacement for Transmission Expansion Analysis and Interregional Planning groups</a:t>
            </a:r>
          </a:p>
          <a:p>
            <a:r>
              <a:rPr lang="en-US" dirty="0"/>
              <a:t>No recommendations for specific projects (generation, transmission, etc.)</a:t>
            </a:r>
          </a:p>
          <a:p>
            <a:r>
              <a:rPr lang="en-US" dirty="0"/>
              <a:t>Will focus on </a:t>
            </a:r>
            <a:r>
              <a:rPr lang="en-US" b="1" dirty="0"/>
              <a:t>what</a:t>
            </a:r>
            <a:r>
              <a:rPr lang="en-US" dirty="0"/>
              <a:t> … not </a:t>
            </a:r>
            <a:r>
              <a:rPr lang="en-US" b="1" dirty="0"/>
              <a:t>how</a:t>
            </a:r>
          </a:p>
          <a:p>
            <a:r>
              <a:rPr lang="en-US" dirty="0"/>
              <a:t>A complete or final solution</a:t>
            </a:r>
          </a:p>
          <a:p>
            <a:endParaRPr lang="en-US" dirty="0"/>
          </a:p>
        </p:txBody>
      </p:sp>
      <p:sp>
        <p:nvSpPr>
          <p:cNvPr id="4" name="Slide Number Placeholder 3">
            <a:extLst>
              <a:ext uri="{FF2B5EF4-FFF2-40B4-BE49-F238E27FC236}">
                <a16:creationId xmlns:a16="http://schemas.microsoft.com/office/drawing/2014/main" id="{0329E35E-03B0-9C42-51FC-49D93A735315}"/>
              </a:ext>
            </a:extLst>
          </p:cNvPr>
          <p:cNvSpPr>
            <a:spLocks noGrp="1"/>
          </p:cNvSpPr>
          <p:nvPr>
            <p:ph type="sldNum" sz="quarter" idx="4"/>
          </p:nvPr>
        </p:nvSpPr>
        <p:spPr/>
        <p:txBody>
          <a:bodyPr/>
          <a:lstStyle/>
          <a:p>
            <a:fld id="{7B3698F8-BEBC-4075-95C8-28A2E732D13F}" type="slidenum">
              <a:rPr lang="en-US" smtClean="0"/>
              <a:pPr/>
              <a:t>6</a:t>
            </a:fld>
            <a:endParaRPr lang="en-US"/>
          </a:p>
        </p:txBody>
      </p:sp>
    </p:spTree>
    <p:custDataLst>
      <p:tags r:id="rId1"/>
    </p:custDataLst>
    <p:extLst>
      <p:ext uri="{BB962C8B-B14F-4D97-AF65-F5344CB8AC3E}">
        <p14:creationId xmlns:p14="http://schemas.microsoft.com/office/powerpoint/2010/main" val="247930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BE35-611C-7B11-704E-0603D68A669B}"/>
              </a:ext>
            </a:extLst>
          </p:cNvPr>
          <p:cNvSpPr>
            <a:spLocks noGrp="1"/>
          </p:cNvSpPr>
          <p:nvPr>
            <p:ph type="title"/>
          </p:nvPr>
        </p:nvSpPr>
        <p:spPr/>
        <p:txBody>
          <a:bodyPr/>
          <a:lstStyle/>
          <a:p>
            <a:r>
              <a:rPr lang="en-US"/>
              <a:t>Entities Involved</a:t>
            </a:r>
          </a:p>
        </p:txBody>
      </p:sp>
      <p:sp>
        <p:nvSpPr>
          <p:cNvPr id="3" name="Content Placeholder 2">
            <a:extLst>
              <a:ext uri="{FF2B5EF4-FFF2-40B4-BE49-F238E27FC236}">
                <a16:creationId xmlns:a16="http://schemas.microsoft.com/office/drawing/2014/main" id="{83A9C120-613F-0FF3-95FA-93C9A9254DB4}"/>
              </a:ext>
            </a:extLst>
          </p:cNvPr>
          <p:cNvSpPr>
            <a:spLocks noGrp="1"/>
          </p:cNvSpPr>
          <p:nvPr>
            <p:ph idx="1"/>
          </p:nvPr>
        </p:nvSpPr>
        <p:spPr/>
        <p:txBody>
          <a:bodyPr/>
          <a:lstStyle/>
          <a:p>
            <a:r>
              <a:rPr lang="en-US"/>
              <a:t>NERC and the six Regional Entities in consultation with transmitting utilities</a:t>
            </a:r>
          </a:p>
          <a:p>
            <a:r>
              <a:rPr lang="en-US"/>
              <a:t>NERC Advisory Group</a:t>
            </a:r>
          </a:p>
          <a:p>
            <a:r>
              <a:rPr lang="en-US"/>
              <a:t>WECC Advisory Group</a:t>
            </a:r>
          </a:p>
          <a:p>
            <a:r>
              <a:rPr lang="en-US"/>
              <a:t>Contractors—</a:t>
            </a:r>
            <a:r>
              <a:rPr lang="en-US" err="1"/>
              <a:t>PowerGEM</a:t>
            </a:r>
            <a:br>
              <a:rPr lang="en-US"/>
            </a:br>
            <a:r>
              <a:rPr lang="en-US"/>
              <a:t>and Telos Energy</a:t>
            </a:r>
          </a:p>
          <a:p>
            <a:pPr lvl="1"/>
            <a:endParaRPr lang="en-US"/>
          </a:p>
        </p:txBody>
      </p:sp>
      <p:sp>
        <p:nvSpPr>
          <p:cNvPr id="4" name="Slide Number Placeholder 3">
            <a:extLst>
              <a:ext uri="{FF2B5EF4-FFF2-40B4-BE49-F238E27FC236}">
                <a16:creationId xmlns:a16="http://schemas.microsoft.com/office/drawing/2014/main" id="{1305CC8E-3546-02CA-33F5-D62DF092D06D}"/>
              </a:ext>
            </a:extLst>
          </p:cNvPr>
          <p:cNvSpPr>
            <a:spLocks noGrp="1"/>
          </p:cNvSpPr>
          <p:nvPr>
            <p:ph type="sldNum" sz="quarter" idx="4"/>
          </p:nvPr>
        </p:nvSpPr>
        <p:spPr/>
        <p:txBody>
          <a:bodyPr/>
          <a:lstStyle/>
          <a:p>
            <a:fld id="{7B3698F8-BEBC-4075-95C8-28A2E732D13F}" type="slidenum">
              <a:rPr lang="en-US" smtClean="0"/>
              <a:pPr/>
              <a:t>7</a:t>
            </a:fld>
            <a:endParaRPr lang="en-US"/>
          </a:p>
        </p:txBody>
      </p:sp>
      <p:pic>
        <p:nvPicPr>
          <p:cNvPr id="6" name="Picture 5" descr="Map&#10;&#10;Description automatically generated">
            <a:extLst>
              <a:ext uri="{FF2B5EF4-FFF2-40B4-BE49-F238E27FC236}">
                <a16:creationId xmlns:a16="http://schemas.microsoft.com/office/drawing/2014/main" id="{D90A75AF-8307-A685-F7C7-21C8BF171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3958" y="2084031"/>
            <a:ext cx="4679622" cy="3509717"/>
          </a:xfrm>
          <a:prstGeom prst="rect">
            <a:avLst/>
          </a:prstGeom>
        </p:spPr>
      </p:pic>
      <p:pic>
        <p:nvPicPr>
          <p:cNvPr id="7" name="Picture 6">
            <a:extLst>
              <a:ext uri="{FF2B5EF4-FFF2-40B4-BE49-F238E27FC236}">
                <a16:creationId xmlns:a16="http://schemas.microsoft.com/office/drawing/2014/main" id="{38C0A80C-F67D-1356-FEE6-9C3502930C63}"/>
              </a:ext>
            </a:extLst>
          </p:cNvPr>
          <p:cNvPicPr>
            <a:picLocks noChangeAspect="1"/>
          </p:cNvPicPr>
          <p:nvPr/>
        </p:nvPicPr>
        <p:blipFill rotWithShape="1">
          <a:blip r:embed="rId5"/>
          <a:srcRect l="35800" t="1154"/>
          <a:stretch/>
        </p:blipFill>
        <p:spPr>
          <a:xfrm>
            <a:off x="9226792" y="5262701"/>
            <a:ext cx="2349045" cy="927787"/>
          </a:xfrm>
          <a:prstGeom prst="rect">
            <a:avLst/>
          </a:prstGeom>
        </p:spPr>
      </p:pic>
      <p:pic>
        <p:nvPicPr>
          <p:cNvPr id="8" name="Picture 7">
            <a:extLst>
              <a:ext uri="{FF2B5EF4-FFF2-40B4-BE49-F238E27FC236}">
                <a16:creationId xmlns:a16="http://schemas.microsoft.com/office/drawing/2014/main" id="{2D731E59-811B-8181-E9C5-AA8331012900}"/>
              </a:ext>
            </a:extLst>
          </p:cNvPr>
          <p:cNvPicPr>
            <a:picLocks noChangeAspect="1"/>
          </p:cNvPicPr>
          <p:nvPr/>
        </p:nvPicPr>
        <p:blipFill rotWithShape="1">
          <a:blip r:embed="rId5"/>
          <a:srcRect l="10831" t="61951" r="66661"/>
          <a:stretch/>
        </p:blipFill>
        <p:spPr>
          <a:xfrm>
            <a:off x="10971414" y="5262701"/>
            <a:ext cx="763386" cy="331047"/>
          </a:xfrm>
          <a:prstGeom prst="rect">
            <a:avLst/>
          </a:prstGeom>
        </p:spPr>
      </p:pic>
      <p:pic>
        <p:nvPicPr>
          <p:cNvPr id="9" name="Content Placeholder 5">
            <a:extLst>
              <a:ext uri="{FF2B5EF4-FFF2-40B4-BE49-F238E27FC236}">
                <a16:creationId xmlns:a16="http://schemas.microsoft.com/office/drawing/2014/main" id="{210CBEC7-BB6D-2BC5-5686-093279855BF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23769" y="5498189"/>
            <a:ext cx="1108025" cy="381430"/>
          </a:xfrm>
          <a:prstGeom prst="rect">
            <a:avLst/>
          </a:prstGeom>
        </p:spPr>
      </p:pic>
    </p:spTree>
    <p:custDataLst>
      <p:tags r:id="rId1"/>
    </p:custDataLst>
    <p:extLst>
      <p:ext uri="{BB962C8B-B14F-4D97-AF65-F5344CB8AC3E}">
        <p14:creationId xmlns:p14="http://schemas.microsoft.com/office/powerpoint/2010/main" val="328378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p:nvPr/>
        </p:nvCxnSpPr>
        <p:spPr>
          <a:xfrm flipV="1">
            <a:off x="7711556" y="3492915"/>
            <a:ext cx="0" cy="35613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209182" y="4054792"/>
            <a:ext cx="0" cy="36293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cxnSpLocks/>
            <a:stCxn id="47" idx="0"/>
          </p:cNvCxnSpPr>
          <p:nvPr/>
        </p:nvCxnSpPr>
        <p:spPr>
          <a:xfrm flipV="1">
            <a:off x="5511922" y="3521760"/>
            <a:ext cx="1" cy="31442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p:cNvCxnSpPr>
          <p:nvPr/>
        </p:nvCxnSpPr>
        <p:spPr>
          <a:xfrm flipV="1">
            <a:off x="2035673" y="3930418"/>
            <a:ext cx="7980027" cy="635"/>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97" name="Title 5"/>
          <p:cNvSpPr>
            <a:spLocks noGrp="1"/>
          </p:cNvSpPr>
          <p:nvPr>
            <p:ph type="title"/>
          </p:nvPr>
        </p:nvSpPr>
        <p:spPr>
          <a:xfrm>
            <a:off x="457200" y="365125"/>
            <a:ext cx="11247120" cy="685800"/>
          </a:xfrm>
        </p:spPr>
        <p:txBody>
          <a:bodyPr vert="horz" lIns="0" tIns="0" rIns="0" bIns="0" rtlCol="0" anchor="t" anchorCtr="0">
            <a:noAutofit/>
          </a:bodyPr>
          <a:lstStyle/>
          <a:p>
            <a:r>
              <a:rPr lang="en-US" dirty="0"/>
              <a:t>ITCS Timeline Overview</a:t>
            </a:r>
          </a:p>
        </p:txBody>
      </p:sp>
      <p:sp>
        <p:nvSpPr>
          <p:cNvPr id="37" name="Oval 36"/>
          <p:cNvSpPr/>
          <p:nvPr/>
        </p:nvSpPr>
        <p:spPr bwMode="gray">
          <a:xfrm>
            <a:off x="2567590" y="3844733"/>
            <a:ext cx="205740" cy="205740"/>
          </a:xfrm>
          <a:prstGeom prst="ellipse">
            <a:avLst/>
          </a:prstGeom>
          <a:solidFill>
            <a:schemeClr val="accent2"/>
          </a:solidFill>
          <a:ln w="19050" algn="ctr">
            <a:solidFill>
              <a:schemeClr val="accent2"/>
            </a:solidFill>
            <a:miter lim="800000"/>
            <a:headEnd/>
            <a:tailEnd/>
          </a:ln>
        </p:spPr>
        <p:txBody>
          <a:bodyPr wrap="square" lIns="0" tIns="66675" rIns="0" bIns="66675" rtlCol="0" anchor="ctr"/>
          <a:lstStyle/>
          <a:p>
            <a:pPr algn="ctr" defTabSz="685800">
              <a:lnSpc>
                <a:spcPct val="106000"/>
              </a:lnSpc>
              <a:defRPr/>
            </a:pPr>
            <a:endParaRPr lang="en-US" sz="1400" b="1">
              <a:solidFill>
                <a:srgbClr val="808080"/>
              </a:solidFill>
              <a:ea typeface="ＭＳ Ｐゴシック"/>
            </a:endParaRPr>
          </a:p>
        </p:txBody>
      </p:sp>
      <p:sp>
        <p:nvSpPr>
          <p:cNvPr id="38" name="Oval 37"/>
          <p:cNvSpPr/>
          <p:nvPr/>
        </p:nvSpPr>
        <p:spPr bwMode="gray">
          <a:xfrm>
            <a:off x="3106312" y="3842605"/>
            <a:ext cx="205740" cy="205740"/>
          </a:xfrm>
          <a:prstGeom prst="ellipse">
            <a:avLst/>
          </a:prstGeom>
          <a:solidFill>
            <a:schemeClr val="accent2"/>
          </a:solidFill>
          <a:ln w="19050" algn="ctr">
            <a:solidFill>
              <a:schemeClr val="accent2"/>
            </a:solidFill>
            <a:miter lim="800000"/>
            <a:headEnd/>
            <a:tailEnd/>
          </a:ln>
        </p:spPr>
        <p:txBody>
          <a:bodyPr wrap="square" lIns="0" tIns="66675" rIns="0" bIns="66675" rtlCol="0" anchor="ctr"/>
          <a:lstStyle/>
          <a:p>
            <a:pPr algn="ctr" defTabSz="685800">
              <a:lnSpc>
                <a:spcPct val="106000"/>
              </a:lnSpc>
              <a:defRPr/>
            </a:pPr>
            <a:endParaRPr lang="en-US" sz="1400" b="1">
              <a:solidFill>
                <a:srgbClr val="808080"/>
              </a:solidFill>
              <a:ea typeface="ＭＳ Ｐゴシック"/>
            </a:endParaRPr>
          </a:p>
        </p:txBody>
      </p:sp>
      <p:sp>
        <p:nvSpPr>
          <p:cNvPr id="40" name="Oval 39"/>
          <p:cNvSpPr/>
          <p:nvPr/>
        </p:nvSpPr>
        <p:spPr bwMode="gray">
          <a:xfrm>
            <a:off x="4343400" y="3849051"/>
            <a:ext cx="205740" cy="205740"/>
          </a:xfrm>
          <a:prstGeom prst="ellipse">
            <a:avLst/>
          </a:prstGeom>
          <a:solidFill>
            <a:schemeClr val="accent2"/>
          </a:solidFill>
          <a:ln w="19050" algn="ctr">
            <a:solidFill>
              <a:schemeClr val="accent2"/>
            </a:solidFill>
            <a:miter lim="800000"/>
            <a:headEnd/>
            <a:tailEnd/>
          </a:ln>
        </p:spPr>
        <p:txBody>
          <a:bodyPr wrap="square" lIns="0" tIns="66675" rIns="0" bIns="66675" rtlCol="0" anchor="ctr"/>
          <a:lstStyle/>
          <a:p>
            <a:pPr algn="ctr" defTabSz="685800">
              <a:lnSpc>
                <a:spcPct val="106000"/>
              </a:lnSpc>
              <a:defRPr/>
            </a:pPr>
            <a:endParaRPr lang="en-US" sz="1400" b="1">
              <a:solidFill>
                <a:srgbClr val="808080"/>
              </a:solidFill>
              <a:ea typeface="ＭＳ Ｐゴシック"/>
            </a:endParaRPr>
          </a:p>
        </p:txBody>
      </p:sp>
      <p:sp>
        <p:nvSpPr>
          <p:cNvPr id="41" name="Oval 40"/>
          <p:cNvSpPr/>
          <p:nvPr/>
        </p:nvSpPr>
        <p:spPr bwMode="gray">
          <a:xfrm>
            <a:off x="7113657" y="3836182"/>
            <a:ext cx="205740" cy="205740"/>
          </a:xfrm>
          <a:prstGeom prst="ellipse">
            <a:avLst/>
          </a:prstGeom>
          <a:solidFill>
            <a:schemeClr val="accent2"/>
          </a:solidFill>
          <a:ln w="19050" algn="ctr">
            <a:solidFill>
              <a:schemeClr val="accent2"/>
            </a:solidFill>
            <a:miter lim="800000"/>
            <a:headEnd/>
            <a:tailEnd/>
          </a:ln>
        </p:spPr>
        <p:txBody>
          <a:bodyPr wrap="square" lIns="0" tIns="66675" rIns="0" bIns="66675" rtlCol="0" anchor="ctr"/>
          <a:lstStyle/>
          <a:p>
            <a:pPr algn="ctr" defTabSz="685800">
              <a:lnSpc>
                <a:spcPct val="106000"/>
              </a:lnSpc>
              <a:defRPr/>
            </a:pPr>
            <a:endParaRPr lang="en-US" sz="1400" b="1">
              <a:solidFill>
                <a:prstClr val="white"/>
              </a:solidFill>
              <a:ea typeface="ＭＳ Ｐゴシック"/>
            </a:endParaRPr>
          </a:p>
        </p:txBody>
      </p:sp>
      <p:sp>
        <p:nvSpPr>
          <p:cNvPr id="42" name="Oval 41"/>
          <p:cNvSpPr/>
          <p:nvPr/>
        </p:nvSpPr>
        <p:spPr bwMode="gray">
          <a:xfrm>
            <a:off x="7603455" y="3838751"/>
            <a:ext cx="205740" cy="205740"/>
          </a:xfrm>
          <a:prstGeom prst="ellipse">
            <a:avLst/>
          </a:prstGeom>
          <a:solidFill>
            <a:schemeClr val="accent2"/>
          </a:solidFill>
          <a:ln w="19050" algn="ctr">
            <a:solidFill>
              <a:schemeClr val="accent2"/>
            </a:solidFill>
            <a:miter lim="800000"/>
            <a:headEnd/>
            <a:tailEnd/>
          </a:ln>
        </p:spPr>
        <p:txBody>
          <a:bodyPr wrap="square" lIns="0" tIns="66675" rIns="0" bIns="66675" rtlCol="0" anchor="ctr"/>
          <a:lstStyle/>
          <a:p>
            <a:pPr algn="ctr" defTabSz="685800">
              <a:lnSpc>
                <a:spcPct val="106000"/>
              </a:lnSpc>
              <a:defRPr/>
            </a:pPr>
            <a:endParaRPr lang="en-US" sz="1400" b="1">
              <a:solidFill>
                <a:prstClr val="white"/>
              </a:solidFill>
              <a:ea typeface="ＭＳ Ｐゴシック"/>
            </a:endParaRPr>
          </a:p>
        </p:txBody>
      </p:sp>
      <p:sp>
        <p:nvSpPr>
          <p:cNvPr id="47" name="Oval 46"/>
          <p:cNvSpPr/>
          <p:nvPr/>
        </p:nvSpPr>
        <p:spPr bwMode="gray">
          <a:xfrm>
            <a:off x="5409051" y="3836182"/>
            <a:ext cx="205740" cy="205740"/>
          </a:xfrm>
          <a:prstGeom prst="ellipse">
            <a:avLst/>
          </a:prstGeom>
          <a:solidFill>
            <a:schemeClr val="accent2"/>
          </a:solidFill>
          <a:ln w="19050" algn="ctr">
            <a:solidFill>
              <a:schemeClr val="accent2"/>
            </a:solidFill>
            <a:miter lim="800000"/>
            <a:headEnd/>
            <a:tailEnd/>
          </a:ln>
        </p:spPr>
        <p:txBody>
          <a:bodyPr wrap="square" lIns="0" tIns="66675" rIns="0" bIns="66675" rtlCol="0" anchor="ctr"/>
          <a:lstStyle/>
          <a:p>
            <a:pPr algn="ctr" defTabSz="685800">
              <a:lnSpc>
                <a:spcPct val="106000"/>
              </a:lnSpc>
              <a:defRPr/>
            </a:pPr>
            <a:endParaRPr lang="en-US" sz="1400" b="1">
              <a:solidFill>
                <a:prstClr val="white"/>
              </a:solidFill>
              <a:ea typeface="ＭＳ Ｐゴシック"/>
            </a:endParaRPr>
          </a:p>
        </p:txBody>
      </p:sp>
      <p:sp>
        <p:nvSpPr>
          <p:cNvPr id="49" name="Rectangle 48"/>
          <p:cNvSpPr/>
          <p:nvPr/>
        </p:nvSpPr>
        <p:spPr bwMode="gray">
          <a:xfrm>
            <a:off x="6700369" y="2485830"/>
            <a:ext cx="2011912" cy="535988"/>
          </a:xfrm>
          <a:prstGeom prst="rect">
            <a:avLst/>
          </a:prstGeom>
          <a:noFill/>
          <a:ln w="19050" algn="ctr">
            <a:noFill/>
            <a:miter lim="800000"/>
            <a:headEnd/>
            <a:tailEnd/>
          </a:ln>
        </p:spPr>
        <p:txBody>
          <a:bodyPr wrap="square" lIns="33338" tIns="33338" rIns="33338" bIns="33338" rtlCol="0" anchor="t"/>
          <a:lstStyle/>
          <a:p>
            <a:pPr algn="ctr" eaLnBrk="0" fontAlgn="base" hangingPunct="0">
              <a:lnSpc>
                <a:spcPct val="106000"/>
              </a:lnSpc>
              <a:spcBef>
                <a:spcPct val="0"/>
              </a:spcBef>
              <a:spcAft>
                <a:spcPct val="0"/>
              </a:spcAft>
              <a:defRPr/>
            </a:pPr>
            <a:r>
              <a:rPr lang="en-US" sz="1400" b="1">
                <a:solidFill>
                  <a:prstClr val="black"/>
                </a:solidFill>
                <a:ea typeface="ＭＳ Ｐゴシック" pitchFamily="84" charset="-128"/>
              </a:rPr>
              <a:t> Recommendation for Prudent Additions Complete</a:t>
            </a:r>
          </a:p>
          <a:p>
            <a:pPr algn="ctr" eaLnBrk="0" fontAlgn="base" hangingPunct="0">
              <a:lnSpc>
                <a:spcPct val="106000"/>
              </a:lnSpc>
              <a:spcBef>
                <a:spcPct val="0"/>
              </a:spcBef>
              <a:spcAft>
                <a:spcPct val="0"/>
              </a:spcAft>
              <a:defRPr/>
            </a:pPr>
            <a:r>
              <a:rPr lang="en-US" sz="1400">
                <a:solidFill>
                  <a:prstClr val="black"/>
                </a:solidFill>
                <a:ea typeface="ＭＳ Ｐゴシック" pitchFamily="84" charset="-128"/>
              </a:rPr>
              <a:t>August </a:t>
            </a:r>
            <a:r>
              <a:rPr lang="en-US" sz="1400" b="1">
                <a:solidFill>
                  <a:prstClr val="black"/>
                </a:solidFill>
                <a:ea typeface="ＭＳ Ｐゴシック" pitchFamily="84" charset="-128"/>
              </a:rPr>
              <a:t> </a:t>
            </a:r>
            <a:r>
              <a:rPr lang="en-US" sz="1400">
                <a:solidFill>
                  <a:prstClr val="black"/>
                </a:solidFill>
                <a:ea typeface="ＭＳ Ｐゴシック" pitchFamily="84" charset="-128"/>
              </a:rPr>
              <a:t>30, 2024</a:t>
            </a:r>
            <a:endParaRPr lang="en-US" sz="1400" strike="sngStrike">
              <a:solidFill>
                <a:prstClr val="black"/>
              </a:solidFill>
              <a:ea typeface="ＭＳ Ｐゴシック" pitchFamily="84" charset="-128"/>
            </a:endParaRPr>
          </a:p>
        </p:txBody>
      </p:sp>
      <p:sp>
        <p:nvSpPr>
          <p:cNvPr id="51" name="Rectangle 50"/>
          <p:cNvSpPr/>
          <p:nvPr/>
        </p:nvSpPr>
        <p:spPr bwMode="gray">
          <a:xfrm>
            <a:off x="3581400" y="5004230"/>
            <a:ext cx="1841282" cy="786970"/>
          </a:xfrm>
          <a:prstGeom prst="rect">
            <a:avLst/>
          </a:prstGeom>
          <a:noFill/>
          <a:ln w="19050" algn="ctr">
            <a:noFill/>
            <a:miter lim="800000"/>
            <a:headEnd/>
            <a:tailEnd/>
          </a:ln>
        </p:spPr>
        <p:txBody>
          <a:bodyPr wrap="square" lIns="33338" tIns="33338" rIns="33338" bIns="33338" rtlCol="0" anchor="t"/>
          <a:lstStyle/>
          <a:p>
            <a:pPr algn="ctr" eaLnBrk="0" fontAlgn="base" hangingPunct="0">
              <a:lnSpc>
                <a:spcPct val="106000"/>
              </a:lnSpc>
              <a:spcBef>
                <a:spcPct val="0"/>
              </a:spcBef>
              <a:spcAft>
                <a:spcPct val="0"/>
              </a:spcAft>
              <a:defRPr/>
            </a:pPr>
            <a:r>
              <a:rPr lang="en-US" sz="1400" b="1">
                <a:solidFill>
                  <a:srgbClr val="808080"/>
                </a:solidFill>
                <a:ea typeface="ＭＳ Ｐゴシック" pitchFamily="84" charset="-128"/>
              </a:rPr>
              <a:t>ITCS Advisory Group Kick-off</a:t>
            </a:r>
          </a:p>
          <a:p>
            <a:pPr algn="ctr" eaLnBrk="0" fontAlgn="base" hangingPunct="0">
              <a:lnSpc>
                <a:spcPct val="106000"/>
              </a:lnSpc>
              <a:spcBef>
                <a:spcPct val="0"/>
              </a:spcBef>
              <a:spcAft>
                <a:spcPct val="0"/>
              </a:spcAft>
              <a:defRPr/>
            </a:pPr>
            <a:r>
              <a:rPr lang="en-US" sz="1400">
                <a:solidFill>
                  <a:srgbClr val="808080"/>
                </a:solidFill>
                <a:ea typeface="ＭＳ Ｐゴシック" pitchFamily="84" charset="-128"/>
              </a:rPr>
              <a:t>October 31, 2023</a:t>
            </a:r>
          </a:p>
        </p:txBody>
      </p:sp>
      <p:sp>
        <p:nvSpPr>
          <p:cNvPr id="52" name="Rectangle 51"/>
          <p:cNvSpPr/>
          <p:nvPr/>
        </p:nvSpPr>
        <p:spPr bwMode="gray">
          <a:xfrm>
            <a:off x="4759114" y="2306150"/>
            <a:ext cx="1454574" cy="984335"/>
          </a:xfrm>
          <a:prstGeom prst="rect">
            <a:avLst/>
          </a:prstGeom>
          <a:noFill/>
          <a:ln w="19050" algn="ctr">
            <a:noFill/>
            <a:miter lim="800000"/>
            <a:headEnd/>
            <a:tailEnd/>
          </a:ln>
        </p:spPr>
        <p:txBody>
          <a:bodyPr wrap="square" lIns="33338" tIns="33338" rIns="33338" bIns="33338" rtlCol="0" anchor="t"/>
          <a:lstStyle/>
          <a:p>
            <a:pPr algn="ctr" eaLnBrk="0" fontAlgn="base" hangingPunct="0">
              <a:lnSpc>
                <a:spcPct val="106000"/>
              </a:lnSpc>
              <a:spcBef>
                <a:spcPct val="0"/>
              </a:spcBef>
              <a:spcAft>
                <a:spcPct val="0"/>
              </a:spcAft>
              <a:defRPr/>
            </a:pPr>
            <a:r>
              <a:rPr lang="en-US" sz="1400" b="1">
                <a:solidFill>
                  <a:prstClr val="black"/>
                </a:solidFill>
                <a:ea typeface="ＭＳ Ｐゴシック" pitchFamily="84" charset="-128"/>
              </a:rPr>
              <a:t>Study Cases Prepared and Initial Actions  Complete</a:t>
            </a:r>
          </a:p>
          <a:p>
            <a:pPr algn="ctr" eaLnBrk="0" fontAlgn="base" hangingPunct="0">
              <a:lnSpc>
                <a:spcPct val="106000"/>
              </a:lnSpc>
              <a:spcBef>
                <a:spcPct val="0"/>
              </a:spcBef>
              <a:spcAft>
                <a:spcPct val="0"/>
              </a:spcAft>
              <a:defRPr/>
            </a:pPr>
            <a:r>
              <a:rPr lang="en-US" sz="1400">
                <a:solidFill>
                  <a:prstClr val="black"/>
                </a:solidFill>
                <a:ea typeface="ＭＳ Ｐゴシック" pitchFamily="84" charset="-128"/>
              </a:rPr>
              <a:t>January 31, 2024</a:t>
            </a:r>
          </a:p>
        </p:txBody>
      </p:sp>
      <p:sp>
        <p:nvSpPr>
          <p:cNvPr id="53" name="Rectangle 52"/>
          <p:cNvSpPr/>
          <p:nvPr/>
        </p:nvSpPr>
        <p:spPr bwMode="gray">
          <a:xfrm>
            <a:off x="6230482" y="4303552"/>
            <a:ext cx="2075319" cy="856276"/>
          </a:xfrm>
          <a:prstGeom prst="rect">
            <a:avLst/>
          </a:prstGeom>
          <a:noFill/>
          <a:ln w="19050" algn="ctr">
            <a:noFill/>
            <a:miter lim="800000"/>
            <a:headEnd/>
            <a:tailEnd/>
          </a:ln>
        </p:spPr>
        <p:txBody>
          <a:bodyPr wrap="square" lIns="33338" tIns="33338" rIns="33338" bIns="33338" rtlCol="0" anchor="t"/>
          <a:lstStyle/>
          <a:p>
            <a:pPr algn="ctr" eaLnBrk="0" fontAlgn="base" hangingPunct="0">
              <a:lnSpc>
                <a:spcPct val="106000"/>
              </a:lnSpc>
              <a:spcBef>
                <a:spcPct val="0"/>
              </a:spcBef>
              <a:spcAft>
                <a:spcPct val="0"/>
              </a:spcAft>
              <a:defRPr/>
            </a:pPr>
            <a:r>
              <a:rPr lang="en-US" sz="1400" b="1">
                <a:solidFill>
                  <a:prstClr val="black"/>
                </a:solidFill>
                <a:ea typeface="ＭＳ Ｐゴシック" pitchFamily="84" charset="-128"/>
              </a:rPr>
              <a:t>Transfer Analysis Complete</a:t>
            </a:r>
          </a:p>
          <a:p>
            <a:pPr algn="ctr" eaLnBrk="0" fontAlgn="base" hangingPunct="0">
              <a:lnSpc>
                <a:spcPct val="106000"/>
              </a:lnSpc>
              <a:spcBef>
                <a:spcPct val="0"/>
              </a:spcBef>
              <a:spcAft>
                <a:spcPct val="0"/>
              </a:spcAft>
              <a:defRPr/>
            </a:pPr>
            <a:r>
              <a:rPr lang="en-US" sz="1400">
                <a:solidFill>
                  <a:prstClr val="black"/>
                </a:solidFill>
                <a:ea typeface="ＭＳ Ｐゴシック" pitchFamily="84" charset="-128"/>
              </a:rPr>
              <a:t>July 1, 2024</a:t>
            </a:r>
          </a:p>
        </p:txBody>
      </p:sp>
      <p:sp>
        <p:nvSpPr>
          <p:cNvPr id="58" name="Rectangle 57"/>
          <p:cNvSpPr/>
          <p:nvPr/>
        </p:nvSpPr>
        <p:spPr bwMode="gray">
          <a:xfrm>
            <a:off x="1951332" y="1849442"/>
            <a:ext cx="1438256" cy="700241"/>
          </a:xfrm>
          <a:prstGeom prst="rect">
            <a:avLst/>
          </a:prstGeom>
          <a:noFill/>
          <a:ln w="19050" algn="ctr">
            <a:noFill/>
            <a:miter lim="800000"/>
            <a:headEnd/>
            <a:tailEnd/>
          </a:ln>
        </p:spPr>
        <p:txBody>
          <a:bodyPr wrap="square" lIns="33338" tIns="33338" rIns="33338" bIns="33338" rtlCol="0" anchor="t"/>
          <a:lstStyle/>
          <a:p>
            <a:pPr algn="ctr" defTabSz="685800">
              <a:lnSpc>
                <a:spcPct val="106000"/>
              </a:lnSpc>
              <a:defRPr/>
            </a:pPr>
            <a:r>
              <a:rPr lang="en-US" sz="1400" b="1">
                <a:solidFill>
                  <a:srgbClr val="808080"/>
                </a:solidFill>
                <a:ea typeface="ＭＳ Ｐゴシック" pitchFamily="84" charset="-128"/>
              </a:rPr>
              <a:t>Fiscal Responsibility Act of 2023</a:t>
            </a:r>
            <a:endParaRPr lang="en-US" sz="1400">
              <a:solidFill>
                <a:srgbClr val="808080"/>
              </a:solidFill>
              <a:ea typeface="ＭＳ Ｐゴシック" pitchFamily="84" charset="-128"/>
            </a:endParaRPr>
          </a:p>
          <a:p>
            <a:pPr algn="ctr" defTabSz="685800">
              <a:lnSpc>
                <a:spcPct val="106000"/>
              </a:lnSpc>
              <a:defRPr/>
            </a:pPr>
            <a:r>
              <a:rPr lang="en-US" sz="1400">
                <a:solidFill>
                  <a:srgbClr val="808080"/>
                </a:solidFill>
                <a:ea typeface="ＭＳ Ｐゴシック"/>
              </a:rPr>
              <a:t>June 3, 2023</a:t>
            </a:r>
          </a:p>
        </p:txBody>
      </p:sp>
      <p:sp>
        <p:nvSpPr>
          <p:cNvPr id="59" name="Rectangle 58"/>
          <p:cNvSpPr/>
          <p:nvPr/>
        </p:nvSpPr>
        <p:spPr bwMode="gray">
          <a:xfrm>
            <a:off x="1793228" y="4493263"/>
            <a:ext cx="1890054" cy="930416"/>
          </a:xfrm>
          <a:prstGeom prst="rect">
            <a:avLst/>
          </a:prstGeom>
          <a:noFill/>
          <a:ln w="19050" algn="ctr">
            <a:noFill/>
            <a:miter lim="800000"/>
            <a:headEnd/>
            <a:tailEnd/>
          </a:ln>
        </p:spPr>
        <p:txBody>
          <a:bodyPr wrap="square" lIns="33338" tIns="33338" rIns="33338" bIns="33338" rtlCol="0" anchor="t"/>
          <a:lstStyle/>
          <a:p>
            <a:pPr algn="ctr" eaLnBrk="0" fontAlgn="base" hangingPunct="0">
              <a:lnSpc>
                <a:spcPct val="106000"/>
              </a:lnSpc>
              <a:spcBef>
                <a:spcPct val="0"/>
              </a:spcBef>
              <a:spcAft>
                <a:spcPct val="0"/>
              </a:spcAft>
              <a:defRPr/>
            </a:pPr>
            <a:r>
              <a:rPr lang="en-US" sz="1400" b="1">
                <a:solidFill>
                  <a:srgbClr val="808080"/>
                </a:solidFill>
                <a:ea typeface="ＭＳ Ｐゴシック" pitchFamily="84" charset="-128"/>
              </a:rPr>
              <a:t>FERC Approval of NERC Transmission Study Budget</a:t>
            </a:r>
          </a:p>
          <a:p>
            <a:pPr algn="ctr" eaLnBrk="0" fontAlgn="base" hangingPunct="0">
              <a:lnSpc>
                <a:spcPct val="106000"/>
              </a:lnSpc>
              <a:spcBef>
                <a:spcPct val="0"/>
              </a:spcBef>
              <a:spcAft>
                <a:spcPct val="0"/>
              </a:spcAft>
              <a:defRPr/>
            </a:pPr>
            <a:r>
              <a:rPr lang="en-US" sz="1400">
                <a:solidFill>
                  <a:srgbClr val="808080"/>
                </a:solidFill>
                <a:ea typeface="ＭＳ Ｐゴシック" pitchFamily="84" charset="-128"/>
              </a:rPr>
              <a:t>August 10, 2023</a:t>
            </a:r>
          </a:p>
        </p:txBody>
      </p:sp>
      <p:cxnSp>
        <p:nvCxnSpPr>
          <p:cNvPr id="60" name="Straight Connector 59"/>
          <p:cNvCxnSpPr>
            <a:cxnSpLocks/>
          </p:cNvCxnSpPr>
          <p:nvPr/>
        </p:nvCxnSpPr>
        <p:spPr>
          <a:xfrm flipH="1" flipV="1">
            <a:off x="2670460" y="2971800"/>
            <a:ext cx="3810" cy="87293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p:nvCxnSpPr>
        <p:spPr>
          <a:xfrm flipV="1">
            <a:off x="7210896" y="4023765"/>
            <a:ext cx="0" cy="26287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p:cNvCxnSpPr>
          <p:nvPr/>
        </p:nvCxnSpPr>
        <p:spPr>
          <a:xfrm>
            <a:off x="4446271" y="3880950"/>
            <a:ext cx="8153" cy="11232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580724ED-DD53-4F79-9C91-77286E6233CF}"/>
              </a:ext>
            </a:extLst>
          </p:cNvPr>
          <p:cNvSpPr/>
          <p:nvPr/>
        </p:nvSpPr>
        <p:spPr bwMode="gray">
          <a:xfrm>
            <a:off x="8627026" y="4411000"/>
            <a:ext cx="1664968" cy="873046"/>
          </a:xfrm>
          <a:prstGeom prst="rect">
            <a:avLst/>
          </a:prstGeom>
          <a:noFill/>
          <a:ln w="19050" algn="ctr">
            <a:noFill/>
            <a:miter lim="800000"/>
            <a:headEnd/>
            <a:tailEnd/>
          </a:ln>
        </p:spPr>
        <p:txBody>
          <a:bodyPr wrap="square" lIns="33338" tIns="33338" rIns="33338" bIns="33338" rtlCol="0" anchor="t"/>
          <a:lstStyle/>
          <a:p>
            <a:pPr algn="ctr" eaLnBrk="0" fontAlgn="base" hangingPunct="0">
              <a:lnSpc>
                <a:spcPct val="106000"/>
              </a:lnSpc>
              <a:spcBef>
                <a:spcPct val="0"/>
              </a:spcBef>
              <a:spcAft>
                <a:spcPct val="0"/>
              </a:spcAft>
              <a:defRPr/>
            </a:pPr>
            <a:r>
              <a:rPr lang="en-US" sz="1400" b="1">
                <a:solidFill>
                  <a:prstClr val="black"/>
                </a:solidFill>
                <a:ea typeface="ＭＳ Ｐゴシック" pitchFamily="84" charset="-128"/>
              </a:rPr>
              <a:t>Report submitted to FERC</a:t>
            </a:r>
          </a:p>
          <a:p>
            <a:pPr algn="ctr" eaLnBrk="0" fontAlgn="base" hangingPunct="0">
              <a:lnSpc>
                <a:spcPct val="106000"/>
              </a:lnSpc>
              <a:spcBef>
                <a:spcPct val="0"/>
              </a:spcBef>
              <a:spcAft>
                <a:spcPct val="0"/>
              </a:spcAft>
              <a:defRPr/>
            </a:pPr>
            <a:r>
              <a:rPr lang="en-US" sz="1400">
                <a:solidFill>
                  <a:prstClr val="black"/>
                </a:solidFill>
                <a:ea typeface="ＭＳ Ｐゴシック" pitchFamily="84" charset="-128"/>
              </a:rPr>
              <a:t>December 2, 2024</a:t>
            </a:r>
          </a:p>
        </p:txBody>
      </p:sp>
      <p:sp>
        <p:nvSpPr>
          <p:cNvPr id="114" name="Oval 113">
            <a:extLst>
              <a:ext uri="{FF2B5EF4-FFF2-40B4-BE49-F238E27FC236}">
                <a16:creationId xmlns:a16="http://schemas.microsoft.com/office/drawing/2014/main" id="{3778A95F-CCF5-4C68-A65B-BC55EA97E163}"/>
              </a:ext>
            </a:extLst>
          </p:cNvPr>
          <p:cNvSpPr/>
          <p:nvPr/>
        </p:nvSpPr>
        <p:spPr bwMode="gray">
          <a:xfrm>
            <a:off x="9346508" y="3836526"/>
            <a:ext cx="205740" cy="205740"/>
          </a:xfrm>
          <a:prstGeom prst="ellipse">
            <a:avLst/>
          </a:prstGeom>
          <a:solidFill>
            <a:schemeClr val="accent2"/>
          </a:solidFill>
          <a:ln w="19050" algn="ctr">
            <a:solidFill>
              <a:schemeClr val="accent2"/>
            </a:solidFill>
            <a:miter lim="800000"/>
            <a:headEnd/>
            <a:tailEnd/>
          </a:ln>
        </p:spPr>
        <p:txBody>
          <a:bodyPr wrap="square" lIns="0" tIns="66675" rIns="0" bIns="66675" rtlCol="0" anchor="ctr"/>
          <a:lstStyle/>
          <a:p>
            <a:pPr algn="ctr" defTabSz="685800">
              <a:lnSpc>
                <a:spcPct val="106000"/>
              </a:lnSpc>
              <a:defRPr/>
            </a:pPr>
            <a:endParaRPr lang="en-US" sz="1400" b="1">
              <a:solidFill>
                <a:prstClr val="white"/>
              </a:solidFill>
              <a:ea typeface="ＭＳ Ｐゴシック"/>
            </a:endParaRPr>
          </a:p>
        </p:txBody>
      </p:sp>
      <p:cxnSp>
        <p:nvCxnSpPr>
          <p:cNvPr id="118" name="Straight Connector 117">
            <a:extLst>
              <a:ext uri="{FF2B5EF4-FFF2-40B4-BE49-F238E27FC236}">
                <a16:creationId xmlns:a16="http://schemas.microsoft.com/office/drawing/2014/main" id="{DC54B27C-2571-4979-950F-2E2B26267141}"/>
              </a:ext>
            </a:extLst>
          </p:cNvPr>
          <p:cNvCxnSpPr/>
          <p:nvPr/>
        </p:nvCxnSpPr>
        <p:spPr>
          <a:xfrm flipV="1">
            <a:off x="9449378" y="4023764"/>
            <a:ext cx="0" cy="35613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30E9A61A-E7FD-4D7A-BCC4-609D43F40DF6}"/>
              </a:ext>
            </a:extLst>
          </p:cNvPr>
          <p:cNvSpPr/>
          <p:nvPr/>
        </p:nvSpPr>
        <p:spPr bwMode="gray">
          <a:xfrm>
            <a:off x="3302550" y="3849051"/>
            <a:ext cx="205740" cy="205740"/>
          </a:xfrm>
          <a:prstGeom prst="ellipse">
            <a:avLst/>
          </a:prstGeom>
          <a:solidFill>
            <a:schemeClr val="accent2"/>
          </a:solidFill>
          <a:ln w="19050" algn="ctr">
            <a:solidFill>
              <a:schemeClr val="accent2"/>
            </a:solidFill>
            <a:miter lim="800000"/>
            <a:headEnd/>
            <a:tailEnd/>
          </a:ln>
        </p:spPr>
        <p:txBody>
          <a:bodyPr wrap="square" lIns="0" tIns="66675" rIns="0" bIns="66675" rtlCol="0" anchor="ctr"/>
          <a:lstStyle/>
          <a:p>
            <a:pPr algn="ctr" defTabSz="685800">
              <a:lnSpc>
                <a:spcPct val="106000"/>
              </a:lnSpc>
              <a:defRPr/>
            </a:pPr>
            <a:endParaRPr lang="en-US" sz="1400" b="1">
              <a:solidFill>
                <a:srgbClr val="808080"/>
              </a:solidFill>
              <a:ea typeface="ＭＳ Ｐゴシック"/>
            </a:endParaRPr>
          </a:p>
        </p:txBody>
      </p:sp>
      <p:cxnSp>
        <p:nvCxnSpPr>
          <p:cNvPr id="76" name="Straight Connector 75">
            <a:extLst>
              <a:ext uri="{FF2B5EF4-FFF2-40B4-BE49-F238E27FC236}">
                <a16:creationId xmlns:a16="http://schemas.microsoft.com/office/drawing/2014/main" id="{7B388614-8E1E-4542-8CCF-DB91B04A3DFD}"/>
              </a:ext>
            </a:extLst>
          </p:cNvPr>
          <p:cNvCxnSpPr>
            <a:cxnSpLocks/>
          </p:cNvCxnSpPr>
          <p:nvPr/>
        </p:nvCxnSpPr>
        <p:spPr>
          <a:xfrm flipV="1">
            <a:off x="3405420" y="3521759"/>
            <a:ext cx="0" cy="32084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F00DF25D-54BE-44E6-93FE-9BB65CF226DD}"/>
              </a:ext>
            </a:extLst>
          </p:cNvPr>
          <p:cNvSpPr/>
          <p:nvPr/>
        </p:nvSpPr>
        <p:spPr bwMode="gray">
          <a:xfrm>
            <a:off x="3060091" y="2499660"/>
            <a:ext cx="1724676" cy="539534"/>
          </a:xfrm>
          <a:prstGeom prst="rect">
            <a:avLst/>
          </a:prstGeom>
          <a:noFill/>
          <a:ln w="19050" algn="ctr">
            <a:noFill/>
            <a:miter lim="800000"/>
            <a:headEnd/>
            <a:tailEnd/>
          </a:ln>
        </p:spPr>
        <p:txBody>
          <a:bodyPr wrap="square" lIns="33338" tIns="33338" rIns="33338" bIns="33338" rtlCol="0" anchor="t"/>
          <a:lstStyle/>
          <a:p>
            <a:pPr algn="ctr" eaLnBrk="0" fontAlgn="base" hangingPunct="0">
              <a:lnSpc>
                <a:spcPct val="106000"/>
              </a:lnSpc>
              <a:spcBef>
                <a:spcPct val="0"/>
              </a:spcBef>
              <a:spcAft>
                <a:spcPct val="0"/>
              </a:spcAft>
              <a:defRPr/>
            </a:pPr>
            <a:r>
              <a:rPr lang="en-US" sz="1400" b="1">
                <a:solidFill>
                  <a:srgbClr val="808080"/>
                </a:solidFill>
                <a:ea typeface="ＭＳ Ｐゴシック" pitchFamily="84" charset="-128"/>
              </a:rPr>
              <a:t>ITCS Executive Committee Project Kick-off </a:t>
            </a:r>
          </a:p>
          <a:p>
            <a:pPr algn="ctr" eaLnBrk="0" fontAlgn="base" hangingPunct="0">
              <a:lnSpc>
                <a:spcPct val="106000"/>
              </a:lnSpc>
              <a:spcBef>
                <a:spcPct val="0"/>
              </a:spcBef>
              <a:spcAft>
                <a:spcPct val="0"/>
              </a:spcAft>
              <a:defRPr/>
            </a:pPr>
            <a:r>
              <a:rPr lang="en-US" sz="1400">
                <a:solidFill>
                  <a:srgbClr val="808080"/>
                </a:solidFill>
                <a:ea typeface="ＭＳ Ｐゴシック" pitchFamily="84" charset="-128"/>
              </a:rPr>
              <a:t>August 11, 2023</a:t>
            </a:r>
          </a:p>
        </p:txBody>
      </p:sp>
    </p:spTree>
    <p:custDataLst>
      <p:tags r:id="rId1"/>
    </p:custDataLst>
    <p:extLst>
      <p:ext uri="{BB962C8B-B14F-4D97-AF65-F5344CB8AC3E}">
        <p14:creationId xmlns:p14="http://schemas.microsoft.com/office/powerpoint/2010/main" val="219305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2C6EE-114C-2410-7995-2A0542F26B63}"/>
              </a:ext>
            </a:extLst>
          </p:cNvPr>
          <p:cNvSpPr>
            <a:spLocks noGrp="1"/>
          </p:cNvSpPr>
          <p:nvPr>
            <p:ph type="title"/>
          </p:nvPr>
        </p:nvSpPr>
        <p:spPr>
          <a:xfrm>
            <a:off x="457200" y="365125"/>
            <a:ext cx="11247120" cy="685800"/>
          </a:xfrm>
        </p:spPr>
        <p:txBody>
          <a:bodyPr/>
          <a:lstStyle/>
          <a:p>
            <a:r>
              <a:rPr lang="en-US"/>
              <a:t>Phase 1: Method</a:t>
            </a:r>
          </a:p>
        </p:txBody>
      </p:sp>
      <p:sp>
        <p:nvSpPr>
          <p:cNvPr id="3" name="Content Placeholder 2">
            <a:extLst>
              <a:ext uri="{FF2B5EF4-FFF2-40B4-BE49-F238E27FC236}">
                <a16:creationId xmlns:a16="http://schemas.microsoft.com/office/drawing/2014/main" id="{CA38E2B4-D115-BC89-5F9D-8B4927B3E4B3}"/>
              </a:ext>
            </a:extLst>
          </p:cNvPr>
          <p:cNvSpPr>
            <a:spLocks noGrp="1"/>
          </p:cNvSpPr>
          <p:nvPr>
            <p:ph idx="1"/>
          </p:nvPr>
        </p:nvSpPr>
        <p:spPr>
          <a:xfrm>
            <a:off x="457200" y="1426035"/>
            <a:ext cx="11247120" cy="4764453"/>
          </a:xfrm>
        </p:spPr>
        <p:txBody>
          <a:bodyPr>
            <a:normAutofit fontScale="92500" lnSpcReduction="20000"/>
          </a:bodyPr>
          <a:lstStyle/>
          <a:p>
            <a:r>
              <a:rPr lang="en-US" dirty="0"/>
              <a:t>Calculate current transfer capability (in years 2024 and 2033)</a:t>
            </a:r>
          </a:p>
          <a:p>
            <a:pPr lvl="1"/>
            <a:r>
              <a:rPr lang="en-US" dirty="0"/>
              <a:t>Create run-of-the-mill base cases (summer peak, winter peak, etc.)</a:t>
            </a:r>
          </a:p>
          <a:p>
            <a:pPr lvl="1"/>
            <a:r>
              <a:rPr lang="en-US" dirty="0"/>
              <a:t>Identify source/sink combinations</a:t>
            </a:r>
          </a:p>
          <a:p>
            <a:pPr lvl="1"/>
            <a:r>
              <a:rPr lang="en-US" dirty="0"/>
              <a:t>Identify contingencies</a:t>
            </a:r>
          </a:p>
          <a:p>
            <a:pPr lvl="1"/>
            <a:r>
              <a:rPr lang="en-US" dirty="0"/>
              <a:t>Identify RAS schemes to be modeled</a:t>
            </a:r>
          </a:p>
          <a:p>
            <a:pPr lvl="1"/>
            <a:r>
              <a:rPr lang="en-US" dirty="0"/>
              <a:t>Develop assumptions that represent extreme/maximum transfer conditions</a:t>
            </a:r>
          </a:p>
          <a:p>
            <a:pPr lvl="1"/>
            <a:r>
              <a:rPr lang="en-US" dirty="0"/>
              <a:t>Identify stability limitations (if any)</a:t>
            </a:r>
          </a:p>
          <a:p>
            <a:pPr lvl="1"/>
            <a:r>
              <a:rPr lang="en-US" dirty="0"/>
              <a:t>Represent and simulate the extreme/maximum transfer conditions in the cases created in Step 1.a and calculate transfer capability for each of the source/sink combination (bidirectional)</a:t>
            </a:r>
          </a:p>
          <a:p>
            <a:pPr lvl="1"/>
            <a:endParaRPr lang="en-US" dirty="0"/>
          </a:p>
        </p:txBody>
      </p:sp>
      <p:sp>
        <p:nvSpPr>
          <p:cNvPr id="4" name="Slide Number Placeholder 3">
            <a:extLst>
              <a:ext uri="{FF2B5EF4-FFF2-40B4-BE49-F238E27FC236}">
                <a16:creationId xmlns:a16="http://schemas.microsoft.com/office/drawing/2014/main" id="{BEE2870B-B04C-93D6-3560-F5212877DFEB}"/>
              </a:ext>
            </a:extLst>
          </p:cNvPr>
          <p:cNvSpPr>
            <a:spLocks noGrp="1"/>
          </p:cNvSpPr>
          <p:nvPr>
            <p:ph type="sldNum" sz="quarter" idx="4"/>
          </p:nvPr>
        </p:nvSpPr>
        <p:spPr>
          <a:xfrm>
            <a:off x="8991601" y="6356350"/>
            <a:ext cx="2886546" cy="365125"/>
          </a:xfrm>
        </p:spPr>
        <p:txBody>
          <a:bodyPr/>
          <a:lstStyle/>
          <a:p>
            <a:fld id="{7B3698F8-BEBC-4075-95C8-28A2E732D13F}" type="slidenum">
              <a:rPr lang="en-US" smtClean="0"/>
              <a:pPr/>
              <a:t>9</a:t>
            </a:fld>
            <a:endParaRPr lang="en-US"/>
          </a:p>
        </p:txBody>
      </p:sp>
    </p:spTree>
    <p:custDataLst>
      <p:tags r:id="rId1"/>
    </p:custDataLst>
    <p:extLst>
      <p:ext uri="{BB962C8B-B14F-4D97-AF65-F5344CB8AC3E}">
        <p14:creationId xmlns:p14="http://schemas.microsoft.com/office/powerpoint/2010/main" val="1062180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WECC THEME" val="ldzT4yNJ"/>
  <p:tag name="ARTICULATE_SLIDE_COUNT" val="4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CC Theme">
  <a:themeElements>
    <a:clrScheme name="WECC Color Palette">
      <a:dk1>
        <a:srgbClr val="000000"/>
      </a:dk1>
      <a:lt1>
        <a:srgbClr val="FFFFFF"/>
      </a:lt1>
      <a:dk2>
        <a:srgbClr val="666666"/>
      </a:dk2>
      <a:lt2>
        <a:srgbClr val="FFFFFF"/>
      </a:lt2>
      <a:accent1>
        <a:srgbClr val="00395D"/>
      </a:accent1>
      <a:accent2>
        <a:srgbClr val="005238"/>
      </a:accent2>
      <a:accent3>
        <a:srgbClr val="A99260"/>
      </a:accent3>
      <a:accent4>
        <a:srgbClr val="B53713"/>
      </a:accent4>
      <a:accent5>
        <a:srgbClr val="6D2D41"/>
      </a:accent5>
      <a:accent6>
        <a:srgbClr val="A71930"/>
      </a:accent6>
      <a:hlink>
        <a:srgbClr val="0000FF"/>
      </a:hlink>
      <a:folHlink>
        <a:srgbClr val="800080"/>
      </a:folHlink>
    </a:clrScheme>
    <a:fontScheme name="WECC Fonts">
      <a:majorFont>
        <a:latin typeface="Lucida Sans"/>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id="{68224C36-9F2C-48C4-BC87-BEBA4CE928D5}" vid="{D2405A99-B016-4BD0-86C3-6B6CA6B7E2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ECC Notes theme">
      <a:majorFont>
        <a:latin typeface="Lucida Sans"/>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
  <TotalTime>185</TotalTime>
  <Words>1547</Words>
  <Application>Microsoft Office PowerPoint</Application>
  <PresentationFormat>Widescreen</PresentationFormat>
  <Paragraphs>235</Paragraphs>
  <Slides>44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ＭＳ Ｐゴシック</vt:lpstr>
      <vt:lpstr>Arial</vt:lpstr>
      <vt:lpstr>Calibri</vt:lpstr>
      <vt:lpstr>Courier New</vt:lpstr>
      <vt:lpstr>Lucida Sans</vt:lpstr>
      <vt:lpstr>Palatino Linotype</vt:lpstr>
      <vt:lpstr>Times New Roman</vt:lpstr>
      <vt:lpstr>Wingdings</vt:lpstr>
      <vt:lpstr>WECC Theme</vt:lpstr>
      <vt:lpstr>March 26, 2024</vt:lpstr>
      <vt:lpstr>Topics</vt:lpstr>
      <vt:lpstr>Interregional Transfer Capability Study</vt:lpstr>
      <vt:lpstr>Interregional Transfer Capability Study</vt:lpstr>
      <vt:lpstr>ITCS Project Overview</vt:lpstr>
      <vt:lpstr>What the Study is NOT</vt:lpstr>
      <vt:lpstr>Entities Involved</vt:lpstr>
      <vt:lpstr>ITCS Timeline Overview</vt:lpstr>
      <vt:lpstr>Phase 1: Method</vt:lpstr>
      <vt:lpstr>Source-Sink Areas</vt:lpstr>
      <vt:lpstr>Phase 1: Cases and Contingencies</vt:lpstr>
      <vt:lpstr>Phase 1: Next Steps</vt:lpstr>
      <vt:lpstr>Phase 2: Energy Assessment</vt:lpstr>
      <vt:lpstr>Phase 2: Energy Assessment</vt:lpstr>
      <vt:lpstr>Phase 2: Next Steps</vt:lpstr>
      <vt:lpstr>January 25 NERC Advisory Group Meeting</vt:lpstr>
      <vt:lpstr>NERC AG Success Poll Results</vt:lpstr>
      <vt:lpstr>ITCS Resources</vt:lpstr>
      <vt:lpstr>Long Term/20+ Year Data</vt:lpstr>
      <vt:lpstr>Long-term Transmission Planning Task Force</vt:lpstr>
      <vt:lpstr>Discussions To-date</vt:lpstr>
      <vt:lpstr>Potential Use Cases Identified To-date</vt:lpstr>
      <vt:lpstr>Background Studies</vt:lpstr>
      <vt:lpstr>Anchor Data Set Update</vt:lpstr>
      <vt:lpstr>Regional Transfers CO2 Price WA/OR $0</vt:lpstr>
      <vt:lpstr>Net Annual Flow</vt:lpstr>
      <vt:lpstr>PowerPoint Presentation</vt:lpstr>
      <vt:lpstr>P65 PCDI</vt:lpstr>
      <vt:lpstr>P26 N-S CA</vt:lpstr>
      <vt:lpstr>P66 COI</vt:lpstr>
      <vt:lpstr>P46 WOR</vt:lpstr>
      <vt:lpstr>P27 IPP DC</vt:lpstr>
      <vt:lpstr>P49 EOR</vt:lpstr>
      <vt:lpstr>P31 TOT2A</vt:lpstr>
      <vt:lpstr>Dumped Generation</vt:lpstr>
      <vt:lpstr>PowerPoint Presentation</vt:lpstr>
      <vt:lpstr>Loads Comparison</vt:lpstr>
      <vt:lpstr>Annual Generation</vt:lpstr>
      <vt:lpstr>Energy By Subregion</vt:lpstr>
      <vt:lpstr>Capacity</vt:lpstr>
      <vt:lpstr>PowerPoint Presentation</vt:lpstr>
      <vt:lpstr>Loads Comparison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26, 2024</dc:title>
  <dc:creator>Davies, Enoch</dc:creator>
  <cp:lastModifiedBy>Davies, Enoch</cp:lastModifiedBy>
  <cp:revision>3</cp:revision>
  <dcterms:created xsi:type="dcterms:W3CDTF">2024-03-21T14:31:14Z</dcterms:created>
  <dcterms:modified xsi:type="dcterms:W3CDTF">2024-03-26T17:14:56Z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8A856860-1333-47E7-B8F8-73847BD8F3BA</vt:lpwstr>
  </property>
  <property fmtid="{D5CDD505-2E9C-101B-9397-08002B2CF9AE}" pid="3" name="ArticulatePath">
    <vt:lpwstr>PowerPoint</vt:lpwstr>
  </property>
  <property fmtid="{D5CDD505-2E9C-101B-9397-08002B2CF9AE}" pid="4" name="MSIP_Label_878e9819-3d07-47f7-9697-834686d925a0_Enabled">
    <vt:lpwstr>true</vt:lpwstr>
  </property>
  <property fmtid="{D5CDD505-2E9C-101B-9397-08002B2CF9AE}" pid="5" name="MSIP_Label_878e9819-3d07-47f7-9697-834686d925a0_SetDate">
    <vt:lpwstr>2023-04-18T16:01:48Z</vt:lpwstr>
  </property>
  <property fmtid="{D5CDD505-2E9C-101B-9397-08002B2CF9AE}" pid="6" name="MSIP_Label_878e9819-3d07-47f7-9697-834686d925a0_Method">
    <vt:lpwstr>Privileged</vt:lpwstr>
  </property>
  <property fmtid="{D5CDD505-2E9C-101B-9397-08002B2CF9AE}" pid="7" name="MSIP_Label_878e9819-3d07-47f7-9697-834686d925a0_Name">
    <vt:lpwstr>Public</vt:lpwstr>
  </property>
  <property fmtid="{D5CDD505-2E9C-101B-9397-08002B2CF9AE}" pid="8" name="MSIP_Label_878e9819-3d07-47f7-9697-834686d925a0_SiteId">
    <vt:lpwstr>fd6f305d-c929-4e10-9d46-2e7058aae5e6</vt:lpwstr>
  </property>
  <property fmtid="{D5CDD505-2E9C-101B-9397-08002B2CF9AE}" pid="9" name="MSIP_Label_878e9819-3d07-47f7-9697-834686d925a0_ActionId">
    <vt:lpwstr>ea524a36-e06f-4711-8ce6-a9cbb183ea7d</vt:lpwstr>
  </property>
  <property fmtid="{D5CDD505-2E9C-101B-9397-08002B2CF9AE}" pid="10" name="MSIP_Label_878e9819-3d07-47f7-9697-834686d925a0_ContentBits">
    <vt:lpwstr>1</vt:lpwstr>
  </property>
</Properties>
</file>