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57" r:id="rId4"/>
  </p:sldMasterIdLst>
  <p:notesMasterIdLst>
    <p:notesMasterId r:id="rId6"/>
  </p:notesMasterIdLst>
  <p:sldIdLst>
    <p:sldId id="37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">
          <p15:clr>
            <a:srgbClr val="A4A3A4"/>
          </p15:clr>
        </p15:guide>
        <p15:guide id="2" orient="horz" pos="4150">
          <p15:clr>
            <a:srgbClr val="A4A3A4"/>
          </p15:clr>
        </p15:guide>
        <p15:guide id="3" orient="horz" pos="912" userDrawn="1">
          <p15:clr>
            <a:srgbClr val="A4A3A4"/>
          </p15:clr>
        </p15:guide>
        <p15:guide id="4" pos="291">
          <p15:clr>
            <a:srgbClr val="A4A3A4"/>
          </p15:clr>
        </p15:guide>
        <p15:guide id="5" pos="2880">
          <p15:clr>
            <a:srgbClr val="A4A3A4"/>
          </p15:clr>
        </p15:guide>
        <p15:guide id="6" pos="547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F03C82-A298-8E24-FB3E-7244019DE330}" name="Bob Smith" initials="BS" userId="d760bdb1e20e59fb" providerId="Windows Live"/>
  <p188:author id="{415A92C9-CD9A-17ED-D735-68797116B87C}" name="Kusyk, Douglas (BHE U.S. Transmission)" initials="KD(UT" userId="S::Douglas.Kusyk@bhetransmission.com::2fcdea20-41a6-453f-942c-eb4daf336e4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 Hooker" initials="JH" lastIdx="3" clrIdx="0">
    <p:extLst>
      <p:ext uri="{19B8F6BF-5375-455C-9EA6-DF929625EA0E}">
        <p15:presenceInfo xmlns:p15="http://schemas.microsoft.com/office/powerpoint/2012/main" userId="S::joe.hooker@ethree.com::90579d8d-0813-4277-bc8d-d8dbeefb3661" providerId="AD"/>
      </p:ext>
    </p:extLst>
  </p:cmAuthor>
  <p:cmAuthor id="2" name="Lakshmi Alagappan" initials="LA" lastIdx="3" clrIdx="1">
    <p:extLst>
      <p:ext uri="{19B8F6BF-5375-455C-9EA6-DF929625EA0E}">
        <p15:presenceInfo xmlns:p15="http://schemas.microsoft.com/office/powerpoint/2012/main" userId="S::Lakshmi@ethree.com::6d3d2684-852f-4767-a75c-3c622ee7776f" providerId="AD"/>
      </p:ext>
    </p:extLst>
  </p:cmAuthor>
  <p:cmAuthor id="3" name="Kusyk, Douglas (BHE U.S. Transmission)" initials="KD(UT" lastIdx="6" clrIdx="2">
    <p:extLst>
      <p:ext uri="{19B8F6BF-5375-455C-9EA6-DF929625EA0E}">
        <p15:presenceInfo xmlns:p15="http://schemas.microsoft.com/office/powerpoint/2012/main" userId="S::Douglas.Kusyk@bhetransmission.com::2fcdea20-41a6-453f-942c-eb4daf336e43" providerId="AD"/>
      </p:ext>
    </p:extLst>
  </p:cmAuthor>
  <p:cmAuthor id="4" name="Stuhan, Richard - Bright Canyon Energy" initials="SRBCE" lastIdx="1" clrIdx="3">
    <p:extLst>
      <p:ext uri="{19B8F6BF-5375-455C-9EA6-DF929625EA0E}">
        <p15:presenceInfo xmlns:p15="http://schemas.microsoft.com/office/powerpoint/2012/main" userId="S::Richard.Stuhan@brightcanyonenergy.com::c5dddf5b-c8ea-4f3a-8acc-18afef16df36" providerId="AD"/>
      </p:ext>
    </p:extLst>
  </p:cmAuthor>
  <p:cmAuthor id="5" name="Smith, Jason R" initials="SJR" lastIdx="6" clrIdx="4">
    <p:extLst>
      <p:ext uri="{19B8F6BF-5375-455C-9EA6-DF929625EA0E}">
        <p15:presenceInfo xmlns:p15="http://schemas.microsoft.com/office/powerpoint/2012/main" userId="S::Jason.Smith@pinnaclewest.com::12d8175e-9285-4ef7-958f-48deee1666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A00B"/>
    <a:srgbClr val="E8EBED"/>
    <a:srgbClr val="0000FF"/>
    <a:srgbClr val="CDCDCF"/>
    <a:srgbClr val="60B0D1"/>
    <a:srgbClr val="818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722" y="108"/>
      </p:cViewPr>
      <p:guideLst>
        <p:guide orient="horz" pos="100"/>
        <p:guide orient="horz" pos="4150"/>
        <p:guide orient="horz" pos="912"/>
        <p:guide pos="291"/>
        <p:guide pos="2880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77946-83D0-43CC-AE51-7A8123D141C8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B9A6D-9CC2-438F-8551-6390DD69E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4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9143999" cy="6858000"/>
          </a:xfrm>
          <a:prstGeom prst="rect">
            <a:avLst/>
          </a:prstGeom>
          <a:solidFill>
            <a:srgbClr val="266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7" name="Picture 6" descr="Trans_Canyon_Logo_REVERS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852" y="5572407"/>
            <a:ext cx="1706297" cy="752193"/>
          </a:xfrm>
          <a:prstGeom prst="rect">
            <a:avLst/>
          </a:prstGeom>
        </p:spPr>
      </p:pic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3506788" y="6591250"/>
            <a:ext cx="2133600" cy="1841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>
                <a:solidFill>
                  <a:schemeClr val="bg1"/>
                </a:solidFill>
                <a:latin typeface="Arial"/>
                <a:cs typeface="Arial"/>
              </a:rPr>
              <a:t>Confidential &amp; Proprietary</a:t>
            </a:r>
          </a:p>
        </p:txBody>
      </p:sp>
      <p:pic>
        <p:nvPicPr>
          <p:cNvPr id="10" name="Picture 9" descr="newPPT-01.png"/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181"/>
          <a:stretch/>
        </p:blipFill>
        <p:spPr>
          <a:xfrm>
            <a:off x="-1" y="0"/>
            <a:ext cx="468749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58975"/>
            <a:ext cx="7772400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29707"/>
            <a:ext cx="6400800" cy="1197371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br>
              <a:rPr lang="en-US"/>
            </a:b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84012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6543"/>
            <a:ext cx="8229600" cy="4858057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/>
            </a:lvl1pPr>
            <a:lvl2pPr>
              <a:buClr>
                <a:schemeClr val="tx2"/>
              </a:buClr>
              <a:defRPr sz="1400"/>
            </a:lvl2pPr>
            <a:lvl3pPr>
              <a:buClr>
                <a:schemeClr val="tx2"/>
              </a:buClr>
              <a:defRPr sz="1200"/>
            </a:lvl3pPr>
            <a:lvl4pPr>
              <a:buClr>
                <a:schemeClr val="tx2"/>
              </a:buClr>
              <a:defRPr sz="1200"/>
            </a:lvl4pPr>
            <a:lvl5pPr>
              <a:buClr>
                <a:schemeClr val="tx2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Trans_Canyon_Logo_REVERS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460" y="330757"/>
            <a:ext cx="1010691" cy="445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90"/>
            <a:ext cx="6975236" cy="101197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" y="1197241"/>
            <a:ext cx="8229598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Trans_Canyon_Logo_2C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052" y="547156"/>
            <a:ext cx="1136307" cy="500922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85290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5D87FAF7-392B-5B4B-9C18-EB5457432B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ewPPT-02.png"/>
          <p:cNvPicPr>
            <a:picLocks noChangeAspect="1"/>
          </p:cNvPicPr>
          <p:nvPr userDrawn="1"/>
        </p:nvPicPr>
        <p:blipFill rotWithShape="1"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28"/>
          <a:stretch/>
        </p:blipFill>
        <p:spPr>
          <a:xfrm>
            <a:off x="0" y="0"/>
            <a:ext cx="46592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58975"/>
            <a:ext cx="7772400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Section Break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29707"/>
            <a:ext cx="6400800" cy="1197371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Break Subtitle</a:t>
            </a:r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3506788" y="6537325"/>
            <a:ext cx="2133600" cy="1841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Confidential &amp; Proprietary</a:t>
            </a:r>
          </a:p>
        </p:txBody>
      </p:sp>
      <p:pic>
        <p:nvPicPr>
          <p:cNvPr id="10" name="Picture 9" descr="Trans_Canyon_Logo_2C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401" y="5602313"/>
            <a:ext cx="1663667" cy="733400"/>
          </a:xfrm>
          <a:prstGeom prst="rect">
            <a:avLst/>
          </a:prstGeom>
        </p:spPr>
      </p:pic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3506788" y="6591250"/>
            <a:ext cx="2133600" cy="1841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>
                <a:solidFill>
                  <a:schemeClr val="bg2"/>
                </a:solidFill>
                <a:latin typeface="Arial"/>
                <a:cs typeface="Arial"/>
              </a:rPr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87597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ans_Canyon_Logo_REVERS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460" y="330757"/>
            <a:ext cx="1010691" cy="445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90"/>
            <a:ext cx="6975236" cy="101197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" y="1197241"/>
            <a:ext cx="8229598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Trans_Canyon_Logo_2C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052" y="547156"/>
            <a:ext cx="1136307" cy="500922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85290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5D87FAF7-392B-5B4B-9C18-EB5457432B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8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ans_Canyon_Logo_REVERS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460" y="330757"/>
            <a:ext cx="1010691" cy="445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90"/>
            <a:ext cx="6975236" cy="101197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" y="1197241"/>
            <a:ext cx="8229598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Trans_Canyon_Logo_2C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052" y="547156"/>
            <a:ext cx="1136307" cy="50092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57198" y="1466543"/>
            <a:ext cx="4734851" cy="486917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645148" y="1466543"/>
            <a:ext cx="3041650" cy="233404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645148" y="4001671"/>
            <a:ext cx="3041650" cy="233404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85290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5D87FAF7-392B-5B4B-9C18-EB5457432B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82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ans_Canyon_Logo_REVERS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460" y="330757"/>
            <a:ext cx="1010691" cy="445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90"/>
            <a:ext cx="6975236" cy="101197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" y="1197241"/>
            <a:ext cx="8229598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Trans_Canyon_Logo_2C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052" y="547156"/>
            <a:ext cx="1136307" cy="50092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784725" y="1466543"/>
            <a:ext cx="3902075" cy="4869170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800"/>
            </a:lvl1pPr>
            <a:lvl2pPr>
              <a:buClr>
                <a:schemeClr val="tx2"/>
              </a:buClr>
              <a:defRPr sz="1600"/>
            </a:lvl2pPr>
            <a:lvl3pPr>
              <a:buClr>
                <a:schemeClr val="tx2"/>
              </a:buClr>
              <a:defRPr sz="1400"/>
            </a:lvl3pPr>
            <a:lvl4pPr>
              <a:buClr>
                <a:schemeClr val="tx2"/>
              </a:buClr>
              <a:defRPr sz="1200"/>
            </a:lvl4pPr>
            <a:lvl5pPr>
              <a:buClr>
                <a:schemeClr val="tx2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7200" y="1466543"/>
            <a:ext cx="3902075" cy="4869170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800"/>
            </a:lvl1pPr>
            <a:lvl2pPr>
              <a:buClr>
                <a:schemeClr val="tx2"/>
              </a:buClr>
              <a:defRPr sz="1600"/>
            </a:lvl2pPr>
            <a:lvl3pPr>
              <a:buClr>
                <a:schemeClr val="tx2"/>
              </a:buClr>
              <a:defRPr sz="1400"/>
            </a:lvl3pPr>
            <a:lvl4pPr>
              <a:buClr>
                <a:schemeClr val="tx2"/>
              </a:buClr>
              <a:defRPr sz="1200"/>
            </a:lvl4pPr>
            <a:lvl5pPr>
              <a:buClr>
                <a:schemeClr val="tx2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85290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5D87FAF7-392B-5B4B-9C18-EB5457432B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79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ans_Canyon_Logo_REVERS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460" y="330757"/>
            <a:ext cx="1010691" cy="445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90"/>
            <a:ext cx="6975236" cy="101197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" y="1197241"/>
            <a:ext cx="8229598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Trans_Canyon_Logo_2C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052" y="547156"/>
            <a:ext cx="1136307" cy="50092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784725" y="1916832"/>
            <a:ext cx="3902075" cy="4418880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200"/>
            </a:lvl1pPr>
            <a:lvl2pPr>
              <a:buClr>
                <a:schemeClr val="tx2"/>
              </a:buClr>
              <a:defRPr sz="1100"/>
            </a:lvl2pPr>
            <a:lvl3pPr>
              <a:buClr>
                <a:schemeClr val="tx2"/>
              </a:buClr>
              <a:defRPr sz="1050"/>
            </a:lvl3pPr>
            <a:lvl4pPr>
              <a:buClr>
                <a:schemeClr val="tx2"/>
              </a:buClr>
              <a:defRPr sz="1000"/>
            </a:lvl4pPr>
            <a:lvl5pPr>
              <a:buClr>
                <a:schemeClr val="tx2"/>
              </a:buCl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7200" y="1916832"/>
            <a:ext cx="3902075" cy="4418880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200"/>
            </a:lvl1pPr>
            <a:lvl2pPr>
              <a:buClr>
                <a:schemeClr val="tx2"/>
              </a:buClr>
              <a:defRPr sz="1100"/>
            </a:lvl2pPr>
            <a:lvl3pPr>
              <a:buClr>
                <a:schemeClr val="tx2"/>
              </a:buClr>
              <a:defRPr sz="1050"/>
            </a:lvl3pPr>
            <a:lvl4pPr>
              <a:buClr>
                <a:schemeClr val="tx2"/>
              </a:buClr>
              <a:defRPr sz="1000"/>
            </a:lvl4pPr>
            <a:lvl5pPr>
              <a:buClr>
                <a:schemeClr val="tx2"/>
              </a:buCl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85290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5D87FAF7-392B-5B4B-9C18-EB5457432B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464773"/>
            <a:ext cx="3904488" cy="360511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Banner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84725" y="1464773"/>
            <a:ext cx="3905461" cy="360511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Banner Title</a:t>
            </a:r>
          </a:p>
        </p:txBody>
      </p:sp>
    </p:spTree>
    <p:extLst>
      <p:ext uri="{BB962C8B-B14F-4D97-AF65-F5344CB8AC3E}">
        <p14:creationId xmlns:p14="http://schemas.microsoft.com/office/powerpoint/2010/main" val="130355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87FAF7-392B-5B4B-9C18-EB5457432B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7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3E3356-5660-4395-BA32-984B27F99C1C}"/>
              </a:ext>
            </a:extLst>
          </p:cNvPr>
          <p:cNvSpPr/>
          <p:nvPr userDrawn="1"/>
        </p:nvSpPr>
        <p:spPr>
          <a:xfrm>
            <a:off x="0" y="823604"/>
            <a:ext cx="9144000" cy="6033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3324C2-BD08-41DF-9352-13701E55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12" y="142140"/>
            <a:ext cx="8511734" cy="526024"/>
          </a:xfrm>
        </p:spPr>
        <p:txBody>
          <a:bodyPr anchor="t" anchorCtr="0"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4B02B-37BD-41F3-BA73-DD0FC063F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12" y="1141927"/>
            <a:ext cx="8558356" cy="5350304"/>
          </a:xfrm>
        </p:spPr>
        <p:txBody>
          <a:bodyPr/>
          <a:lstStyle>
            <a:lvl1pP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A5675A0-C815-41EE-8C0F-B5DC9F189E4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55038" y="6492231"/>
            <a:ext cx="465861" cy="365125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Page </a:t>
            </a:r>
            <a:fld id="{F7419806-55A3-4D2F-AD61-F9EBD8BF7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2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66543"/>
            <a:ext cx="8229600" cy="485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47690"/>
            <a:ext cx="6862509" cy="10119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85290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5D87FAF7-392B-5B4B-9C18-EB5457432B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MSIPCMContentMarking" descr="{&quot;HashCode&quot;:1068587943,&quot;Placement&quot;:&quot;Footer&quot;,&quot;Top&quot;:519.343,&quot;Left&quot;:0.0,&quot;SlideWidth&quot;:720,&quot;SlideHeight&quot;:540}">
            <a:extLst>
              <a:ext uri="{FF2B5EF4-FFF2-40B4-BE49-F238E27FC236}">
                <a16:creationId xmlns:a16="http://schemas.microsoft.com/office/drawing/2014/main" id="{7B747819-CF36-842E-1966-26554672E41D}"/>
              </a:ext>
            </a:extLst>
          </p:cNvPr>
          <p:cNvSpPr txBox="1"/>
          <p:nvPr userDrawn="1"/>
        </p:nvSpPr>
        <p:spPr>
          <a:xfrm>
            <a:off x="0" y="6595656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1" r:id="rId2"/>
    <p:sldLayoutId id="2147483682" r:id="rId3"/>
    <p:sldLayoutId id="2147483684" r:id="rId4"/>
    <p:sldLayoutId id="2147483687" r:id="rId5"/>
    <p:sldLayoutId id="2147483688" r:id="rId6"/>
    <p:sldLayoutId id="2147483690" r:id="rId7"/>
    <p:sldLayoutId id="2147483689" r:id="rId8"/>
    <p:sldLayoutId id="2147483691" r:id="rId9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Verdana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228600" indent="-228600" algn="l" defTabSz="457200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 typeface="Arial" charset="0"/>
        <a:buChar char="•"/>
        <a:defRPr sz="1600" i="0" kern="1200">
          <a:solidFill>
            <a:schemeClr val="tx1"/>
          </a:solidFill>
          <a:latin typeface="Arial"/>
          <a:ea typeface="Verdana" pitchFamily="34" charset="0"/>
          <a:cs typeface="Arial"/>
        </a:defRPr>
      </a:lvl1pPr>
      <a:lvl2pPr marL="457200" indent="-228600" algn="l" defTabSz="457200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 typeface="Arial" charset="0"/>
        <a:buChar char="–"/>
        <a:defRPr sz="1400" i="0" kern="1200">
          <a:solidFill>
            <a:schemeClr val="tx1"/>
          </a:solidFill>
          <a:latin typeface="Arial"/>
          <a:ea typeface="Verdana" pitchFamily="34" charset="0"/>
          <a:cs typeface="Arial"/>
        </a:defRPr>
      </a:lvl2pPr>
      <a:lvl3pPr marL="685800" indent="-228600" algn="l" defTabSz="457200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 typeface="Arial" charset="0"/>
        <a:buChar char="•"/>
        <a:defRPr sz="1200" i="0" kern="1200">
          <a:solidFill>
            <a:schemeClr val="tx1"/>
          </a:solidFill>
          <a:latin typeface="Arial"/>
          <a:ea typeface="Verdana" pitchFamily="34" charset="0"/>
          <a:cs typeface="Arial"/>
        </a:defRPr>
      </a:lvl3pPr>
      <a:lvl4pPr marL="914400" indent="-228600" algn="l" defTabSz="457200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 typeface="Arial" charset="0"/>
        <a:buChar char="–"/>
        <a:defRPr sz="1200" i="0" kern="1200">
          <a:solidFill>
            <a:schemeClr val="tx1"/>
          </a:solidFill>
          <a:latin typeface="Arial"/>
          <a:ea typeface="Verdana" pitchFamily="34" charset="0"/>
          <a:cs typeface="Arial"/>
        </a:defRPr>
      </a:lvl4pPr>
      <a:lvl5pPr marL="1143000" indent="-228600" algn="l" defTabSz="457200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 typeface="Arial" charset="0"/>
        <a:buChar char="»"/>
        <a:defRPr sz="1200" i="0" kern="1200">
          <a:solidFill>
            <a:schemeClr val="tx1"/>
          </a:solidFill>
          <a:latin typeface="Arial"/>
          <a:ea typeface="Verdana" pitchFamily="34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 t="2074" r="1805" b="3852"/>
          <a:stretch/>
        </p:blipFill>
        <p:spPr>
          <a:xfrm>
            <a:off x="507999" y="362161"/>
            <a:ext cx="8178801" cy="614619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DD18CD2-B1F4-4B0F-B67B-835A87AC1941}"/>
              </a:ext>
            </a:extLst>
          </p:cNvPr>
          <p:cNvGrpSpPr/>
          <p:nvPr/>
        </p:nvGrpSpPr>
        <p:grpSpPr>
          <a:xfrm>
            <a:off x="4367770" y="3720361"/>
            <a:ext cx="990848" cy="213289"/>
            <a:chOff x="4367770" y="3720361"/>
            <a:chExt cx="990848" cy="213289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574E9F8-B774-46A6-97EB-38FCDB68C4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7770" y="3804416"/>
              <a:ext cx="729108" cy="129234"/>
            </a:xfrm>
            <a:prstGeom prst="line">
              <a:avLst/>
            </a:prstGeom>
            <a:ln w="63500">
              <a:solidFill>
                <a:srgbClr val="FFFF00">
                  <a:alpha val="8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2E2035B1-1875-48FE-B0D6-86C7D377B62D}"/>
                </a:ext>
              </a:extLst>
            </p:cNvPr>
            <p:cNvCxnSpPr>
              <a:cxnSpLocks/>
            </p:cNvCxnSpPr>
            <p:nvPr/>
          </p:nvCxnSpPr>
          <p:spPr>
            <a:xfrm>
              <a:off x="5092970" y="3808994"/>
              <a:ext cx="188721" cy="17415"/>
            </a:xfrm>
            <a:prstGeom prst="line">
              <a:avLst/>
            </a:prstGeom>
            <a:ln w="63500">
              <a:solidFill>
                <a:srgbClr val="FFFF00">
                  <a:alpha val="8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2A4A002-43FC-40A9-B76A-48403AEE65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1895" y="3720361"/>
              <a:ext cx="66723" cy="95654"/>
            </a:xfrm>
            <a:prstGeom prst="line">
              <a:avLst/>
            </a:prstGeom>
            <a:ln w="63500">
              <a:solidFill>
                <a:srgbClr val="FFFF00">
                  <a:alpha val="8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03B419C-CFEC-42A3-82AE-823C07469188}"/>
              </a:ext>
            </a:extLst>
          </p:cNvPr>
          <p:cNvSpPr/>
          <p:nvPr/>
        </p:nvSpPr>
        <p:spPr>
          <a:xfrm>
            <a:off x="6640206" y="5218827"/>
            <a:ext cx="2036290" cy="72908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u="sng" dirty="0">
                <a:solidFill>
                  <a:schemeClr val="tx1"/>
                </a:solidFill>
              </a:rPr>
              <a:t>Legend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Dashed Lines are Planned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Solid Lines are Existing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79783" y="2380033"/>
            <a:ext cx="7463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Aeolus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55973" y="2573924"/>
            <a:ext cx="611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solidFill>
                  <a:schemeClr val="bg1">
                    <a:lumMod val="50000"/>
                  </a:schemeClr>
                </a:solidFill>
              </a:rPr>
              <a:t>Sinclair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238400" y="2416135"/>
            <a:ext cx="1299494" cy="312722"/>
          </a:xfrm>
          <a:prstGeom prst="line">
            <a:avLst/>
          </a:prstGeom>
          <a:ln w="254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  <a:stCxn id="71" idx="5"/>
          </p:cNvCxnSpPr>
          <p:nvPr/>
        </p:nvCxnSpPr>
        <p:spPr>
          <a:xfrm flipV="1">
            <a:off x="6520672" y="2524486"/>
            <a:ext cx="874472" cy="212992"/>
          </a:xfrm>
          <a:prstGeom prst="line">
            <a:avLst/>
          </a:prstGeom>
          <a:ln w="254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65" idx="3"/>
          </p:cNvCxnSpPr>
          <p:nvPr/>
        </p:nvCxnSpPr>
        <p:spPr>
          <a:xfrm flipH="1" flipV="1">
            <a:off x="5196359" y="2429931"/>
            <a:ext cx="73125" cy="828692"/>
          </a:xfrm>
          <a:prstGeom prst="line">
            <a:avLst/>
          </a:prstGeom>
          <a:ln w="254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6" idx="6"/>
            <a:endCxn id="65" idx="6"/>
          </p:cNvCxnSpPr>
          <p:nvPr/>
        </p:nvCxnSpPr>
        <p:spPr>
          <a:xfrm flipH="1" flipV="1">
            <a:off x="5241360" y="2411291"/>
            <a:ext cx="78065" cy="845413"/>
          </a:xfrm>
          <a:prstGeom prst="line">
            <a:avLst/>
          </a:prstGeom>
          <a:ln w="254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  <a:stCxn id="66" idx="6"/>
          </p:cNvCxnSpPr>
          <p:nvPr/>
        </p:nvCxnSpPr>
        <p:spPr>
          <a:xfrm>
            <a:off x="5319425" y="3256704"/>
            <a:ext cx="2701" cy="116115"/>
          </a:xfrm>
          <a:prstGeom prst="line">
            <a:avLst/>
          </a:prstGeom>
          <a:ln w="254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66" idx="2"/>
            <a:endCxn id="69" idx="2"/>
          </p:cNvCxnSpPr>
          <p:nvPr/>
        </p:nvCxnSpPr>
        <p:spPr>
          <a:xfrm>
            <a:off x="5263096" y="3256704"/>
            <a:ext cx="16609" cy="131816"/>
          </a:xfrm>
          <a:prstGeom prst="line">
            <a:avLst/>
          </a:prstGeom>
          <a:ln w="254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 flipH="1">
            <a:off x="5123561" y="3372819"/>
            <a:ext cx="145923" cy="0"/>
          </a:xfrm>
          <a:prstGeom prst="line">
            <a:avLst/>
          </a:prstGeom>
          <a:ln w="254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  <a:stCxn id="69" idx="4"/>
          </p:cNvCxnSpPr>
          <p:nvPr/>
        </p:nvCxnSpPr>
        <p:spPr>
          <a:xfrm flipH="1">
            <a:off x="5123561" y="3414881"/>
            <a:ext cx="182505" cy="986"/>
          </a:xfrm>
          <a:prstGeom prst="line">
            <a:avLst/>
          </a:prstGeom>
          <a:ln w="254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5123561" y="3409859"/>
            <a:ext cx="242759" cy="317789"/>
          </a:xfrm>
          <a:prstGeom prst="line">
            <a:avLst/>
          </a:prstGeom>
          <a:ln w="254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  <a:endCxn id="72" idx="0"/>
          </p:cNvCxnSpPr>
          <p:nvPr/>
        </p:nvCxnSpPr>
        <p:spPr>
          <a:xfrm flipV="1">
            <a:off x="6240134" y="2623867"/>
            <a:ext cx="873721" cy="1136938"/>
          </a:xfrm>
          <a:prstGeom prst="line">
            <a:avLst/>
          </a:prstGeom>
          <a:ln w="254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73" idx="6"/>
          </p:cNvCxnSpPr>
          <p:nvPr/>
        </p:nvCxnSpPr>
        <p:spPr>
          <a:xfrm flipV="1">
            <a:off x="7132639" y="2507860"/>
            <a:ext cx="272006" cy="133886"/>
          </a:xfrm>
          <a:prstGeom prst="line">
            <a:avLst/>
          </a:prstGeom>
          <a:ln w="254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259137" y="2662769"/>
            <a:ext cx="872797" cy="113072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364790" y="3725234"/>
            <a:ext cx="875344" cy="35572"/>
          </a:xfrm>
          <a:prstGeom prst="line">
            <a:avLst/>
          </a:prstGeom>
          <a:ln w="254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</p:cNvCxnSpPr>
          <p:nvPr/>
        </p:nvCxnSpPr>
        <p:spPr>
          <a:xfrm flipV="1">
            <a:off x="5364790" y="3788066"/>
            <a:ext cx="900870" cy="81506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/>
            <a:endCxn id="68" idx="6"/>
          </p:cNvCxnSpPr>
          <p:nvPr/>
        </p:nvCxnSpPr>
        <p:spPr>
          <a:xfrm flipH="1">
            <a:off x="5111457" y="3869572"/>
            <a:ext cx="261035" cy="26361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5188638" y="2384930"/>
            <a:ext cx="52722" cy="527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096" y="3226879"/>
            <a:ext cx="56329" cy="596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19770" y="3704065"/>
            <a:ext cx="52722" cy="527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279705" y="3362159"/>
            <a:ext cx="52722" cy="527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085237" y="3368004"/>
            <a:ext cx="52722" cy="527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475671" y="2692477"/>
            <a:ext cx="52722" cy="527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087494" y="2623867"/>
            <a:ext cx="52722" cy="527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351923" y="2481499"/>
            <a:ext cx="52722" cy="527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6780377" y="3119449"/>
            <a:ext cx="1434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Gateway South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</a:rPr>
              <a:t>PAC / $1.8B / 2024</a:t>
            </a:r>
          </a:p>
        </p:txBody>
      </p:sp>
      <p:sp>
        <p:nvSpPr>
          <p:cNvPr id="21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585290"/>
            <a:ext cx="2133600" cy="184150"/>
          </a:xfrm>
        </p:spPr>
        <p:txBody>
          <a:bodyPr/>
          <a:lstStyle/>
          <a:p>
            <a:fld id="{5D87FAF7-392B-5B4B-9C18-EB5457432B89}" type="slidenum">
              <a:rPr lang="en-US" smtClean="0">
                <a:solidFill>
                  <a:prstClr val="black"/>
                </a:solidFill>
              </a:rPr>
              <a:pPr/>
              <a:t>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7278" y="416670"/>
            <a:ext cx="792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solidFill>
                  <a:schemeClr val="bg1">
                    <a:lumMod val="50000"/>
                  </a:schemeClr>
                </a:solidFill>
              </a:rPr>
              <a:t>Boardman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8669" y="3664234"/>
            <a:ext cx="13660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solidFill>
                  <a:schemeClr val="bg1">
                    <a:lumMod val="50000"/>
                  </a:schemeClr>
                </a:solidFill>
              </a:rPr>
              <a:t>Comstock Meadows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3665" y="3889164"/>
            <a:ext cx="8130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solidFill>
                  <a:schemeClr val="bg1">
                    <a:lumMod val="50000"/>
                  </a:schemeClr>
                </a:solidFill>
              </a:rPr>
              <a:t>Mira Loma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7684" y="3700838"/>
            <a:ext cx="8467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solidFill>
                  <a:schemeClr val="bg1">
                    <a:lumMod val="50000"/>
                  </a:schemeClr>
                </a:solidFill>
              </a:rPr>
              <a:t>Ft Churchill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49791" y="1673561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solidFill>
                  <a:schemeClr val="bg1">
                    <a:lumMod val="50000"/>
                  </a:schemeClr>
                </a:solidFill>
              </a:rPr>
              <a:t>Hemingway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8336" y="2321267"/>
            <a:ext cx="752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solidFill>
                  <a:schemeClr val="bg1">
                    <a:lumMod val="50000"/>
                  </a:schemeClr>
                </a:solidFill>
              </a:rPr>
              <a:t>Cedar Hill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8982" y="2158908"/>
            <a:ext cx="6527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solidFill>
                  <a:schemeClr val="bg1">
                    <a:lumMod val="50000"/>
                  </a:schemeClr>
                </a:solidFill>
              </a:rPr>
              <a:t>Populus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30881" y="3676727"/>
            <a:ext cx="7328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solidFill>
                  <a:schemeClr val="bg1">
                    <a:lumMod val="50000"/>
                  </a:schemeClr>
                </a:solidFill>
              </a:rPr>
              <a:t>Robinson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17753" y="5672208"/>
            <a:ext cx="7537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El Dorado</a:t>
            </a:r>
          </a:p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(CAISO)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49462" y="5311772"/>
            <a:ext cx="13227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Harry Allen (CAISO)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80094" y="2191817"/>
            <a:ext cx="7056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solidFill>
                  <a:schemeClr val="bg1">
                    <a:lumMod val="50000"/>
                  </a:schemeClr>
                </a:solidFill>
              </a:rPr>
              <a:t>Bridger/</a:t>
            </a:r>
          </a:p>
          <a:p>
            <a:r>
              <a:rPr lang="en-US" sz="1100" b="1">
                <a:solidFill>
                  <a:schemeClr val="bg1">
                    <a:lumMod val="50000"/>
                  </a:schemeClr>
                </a:solidFill>
              </a:rPr>
              <a:t>Anticline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06936" y="6113380"/>
            <a:ext cx="7200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solidFill>
                  <a:schemeClr val="bg1">
                    <a:lumMod val="50000"/>
                  </a:schemeClr>
                </a:solidFill>
              </a:rPr>
              <a:t>Adelanto</a:t>
            </a:r>
          </a:p>
        </p:txBody>
      </p:sp>
      <p:cxnSp>
        <p:nvCxnSpPr>
          <p:cNvPr id="24" name="Straight Connector 23"/>
          <p:cNvCxnSpPr>
            <a:endCxn id="74" idx="1"/>
          </p:cNvCxnSpPr>
          <p:nvPr/>
        </p:nvCxnSpPr>
        <p:spPr>
          <a:xfrm>
            <a:off x="2556444" y="650485"/>
            <a:ext cx="982980" cy="1262292"/>
          </a:xfrm>
          <a:prstGeom prst="line">
            <a:avLst/>
          </a:prstGeom>
          <a:ln w="254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584507" y="1939259"/>
            <a:ext cx="855724" cy="481432"/>
          </a:xfrm>
          <a:prstGeom prst="line">
            <a:avLst/>
          </a:prstGeom>
          <a:ln w="254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440231" y="2408211"/>
            <a:ext cx="789464" cy="11921"/>
          </a:xfrm>
          <a:prstGeom prst="line">
            <a:avLst/>
          </a:prstGeom>
          <a:ln w="254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  <a:stCxn id="68" idx="5"/>
          </p:cNvCxnSpPr>
          <p:nvPr/>
        </p:nvCxnSpPr>
        <p:spPr>
          <a:xfrm flipH="1">
            <a:off x="4145358" y="3914573"/>
            <a:ext cx="958378" cy="152685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43826" y="5459445"/>
            <a:ext cx="19962" cy="379007"/>
          </a:xfrm>
          <a:prstGeom prst="line">
            <a:avLst/>
          </a:prstGeom>
          <a:ln w="25400">
            <a:solidFill>
              <a:srgbClr val="FF25F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2397235" y="3936494"/>
            <a:ext cx="1956457" cy="4662"/>
          </a:xfrm>
          <a:prstGeom prst="line">
            <a:avLst/>
          </a:prstGeom>
          <a:ln w="254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  <a:stCxn id="77" idx="5"/>
          </p:cNvCxnSpPr>
          <p:nvPr/>
        </p:nvCxnSpPr>
        <p:spPr>
          <a:xfrm>
            <a:off x="2410725" y="3954256"/>
            <a:ext cx="1567654" cy="1548416"/>
          </a:xfrm>
          <a:prstGeom prst="line">
            <a:avLst/>
          </a:prstGeom>
          <a:ln w="254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002837" y="5459446"/>
            <a:ext cx="140989" cy="43226"/>
          </a:xfrm>
          <a:prstGeom prst="line">
            <a:avLst/>
          </a:prstGeom>
          <a:ln w="254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135088" y="3906620"/>
            <a:ext cx="1935900" cy="2427909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  <a:endCxn id="62" idx="0"/>
          </p:cNvCxnSpPr>
          <p:nvPr/>
        </p:nvCxnSpPr>
        <p:spPr>
          <a:xfrm flipH="1">
            <a:off x="4147404" y="3990331"/>
            <a:ext cx="180108" cy="1438006"/>
          </a:xfrm>
          <a:prstGeom prst="line">
            <a:avLst/>
          </a:prstGeom>
          <a:ln w="254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688909" y="4627982"/>
            <a:ext cx="689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ON Line</a:t>
            </a:r>
          </a:p>
        </p:txBody>
      </p:sp>
      <p:cxnSp>
        <p:nvCxnSpPr>
          <p:cNvPr id="60" name="Straight Arrow Connector 59"/>
          <p:cNvCxnSpPr>
            <a:cxnSpLocks/>
          </p:cNvCxnSpPr>
          <p:nvPr/>
        </p:nvCxnSpPr>
        <p:spPr>
          <a:xfrm flipH="1" flipV="1">
            <a:off x="4272761" y="4396587"/>
            <a:ext cx="527475" cy="28141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4121043" y="5428337"/>
            <a:ext cx="52722" cy="527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964090" y="5470048"/>
            <a:ext cx="52722" cy="527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301151" y="3912464"/>
            <a:ext cx="52722" cy="527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531703" y="1905056"/>
            <a:ext cx="52722" cy="527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276631" y="3854115"/>
            <a:ext cx="52722" cy="527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236133" y="3990331"/>
            <a:ext cx="52722" cy="527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365724" y="3909255"/>
            <a:ext cx="52722" cy="527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3084183" y="5297532"/>
            <a:ext cx="8098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solidFill>
                  <a:schemeClr val="bg1">
                    <a:lumMod val="50000"/>
                  </a:schemeClr>
                </a:solidFill>
              </a:rPr>
              <a:t>Northwest</a:t>
            </a:r>
          </a:p>
        </p:txBody>
      </p:sp>
      <p:sp>
        <p:nvSpPr>
          <p:cNvPr id="79" name="Oval 78"/>
          <p:cNvSpPr/>
          <p:nvPr/>
        </p:nvSpPr>
        <p:spPr>
          <a:xfrm>
            <a:off x="4134975" y="5792365"/>
            <a:ext cx="52722" cy="527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cxnSpLocks/>
          </p:cNvCxnSpPr>
          <p:nvPr/>
        </p:nvCxnSpPr>
        <p:spPr>
          <a:xfrm flipH="1" flipV="1">
            <a:off x="4757142" y="3906620"/>
            <a:ext cx="595498" cy="44401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312417" y="4279030"/>
            <a:ext cx="1726948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>
                <a:solidFill>
                  <a:srgbClr val="0000FF"/>
                </a:solidFill>
              </a:rPr>
              <a:t>TransCanyon Cross-Tie</a:t>
            </a:r>
          </a:p>
          <a:p>
            <a:pPr algn="ctr"/>
            <a:r>
              <a:rPr lang="en-US" sz="1300" b="1" dirty="0">
                <a:solidFill>
                  <a:srgbClr val="0000FF"/>
                </a:solidFill>
              </a:rPr>
              <a:t>$930M / 2028</a:t>
            </a:r>
          </a:p>
        </p:txBody>
      </p:sp>
      <p:cxnSp>
        <p:nvCxnSpPr>
          <p:cNvPr id="82" name="Straight Connector 81"/>
          <p:cNvCxnSpPr>
            <a:cxnSpLocks/>
            <a:endCxn id="64" idx="0"/>
          </p:cNvCxnSpPr>
          <p:nvPr/>
        </p:nvCxnSpPr>
        <p:spPr>
          <a:xfrm flipH="1">
            <a:off x="4327512" y="2408211"/>
            <a:ext cx="26180" cy="1504253"/>
          </a:xfrm>
          <a:prstGeom prst="line">
            <a:avLst/>
          </a:prstGeom>
          <a:ln w="25400">
            <a:solidFill>
              <a:srgbClr val="FF25F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292257" y="3124976"/>
            <a:ext cx="1740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25F5"/>
                </a:solidFill>
              </a:rPr>
              <a:t>SWIP</a:t>
            </a:r>
            <a:r>
              <a:rPr lang="en-US" sz="1200" b="1" dirty="0">
                <a:solidFill>
                  <a:srgbClr val="C55A11"/>
                </a:solidFill>
              </a:rPr>
              <a:t> </a:t>
            </a:r>
            <a:r>
              <a:rPr lang="en-US" sz="1200" b="1" dirty="0">
                <a:solidFill>
                  <a:srgbClr val="FF25F5"/>
                </a:solidFill>
              </a:rPr>
              <a:t>North</a:t>
            </a:r>
          </a:p>
          <a:p>
            <a:pPr algn="ctr"/>
            <a:r>
              <a:rPr lang="en-US" sz="1200" b="1" dirty="0">
                <a:solidFill>
                  <a:srgbClr val="FF25F5"/>
                </a:solidFill>
              </a:rPr>
              <a:t>LS Power (CAISO) / 2027</a:t>
            </a:r>
          </a:p>
        </p:txBody>
      </p:sp>
      <p:cxnSp>
        <p:nvCxnSpPr>
          <p:cNvPr id="84" name="Straight Arrow Connector 83"/>
          <p:cNvCxnSpPr>
            <a:cxnSpLocks/>
          </p:cNvCxnSpPr>
          <p:nvPr/>
        </p:nvCxnSpPr>
        <p:spPr>
          <a:xfrm flipV="1">
            <a:off x="3584425" y="3173461"/>
            <a:ext cx="753206" cy="134713"/>
          </a:xfrm>
          <a:prstGeom prst="straightConnector1">
            <a:avLst/>
          </a:prstGeom>
          <a:ln>
            <a:solidFill>
              <a:srgbClr val="FF25F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cxnSpLocks/>
          </p:cNvCxnSpPr>
          <p:nvPr/>
        </p:nvCxnSpPr>
        <p:spPr>
          <a:xfrm flipH="1">
            <a:off x="4353692" y="2212962"/>
            <a:ext cx="43500" cy="195249"/>
          </a:xfrm>
          <a:prstGeom prst="line">
            <a:avLst/>
          </a:prstGeom>
          <a:ln w="22225">
            <a:solidFill>
              <a:srgbClr val="FF25F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4393583" y="2389774"/>
            <a:ext cx="52722" cy="527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4367222" y="2168277"/>
            <a:ext cx="52722" cy="527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3971098" y="1870899"/>
            <a:ext cx="729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Midpoint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382410" y="2054845"/>
            <a:ext cx="1321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Gateway West (E)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</a:rPr>
              <a:t>PAC / 2028-2036</a:t>
            </a:r>
          </a:p>
        </p:txBody>
      </p:sp>
      <p:cxnSp>
        <p:nvCxnSpPr>
          <p:cNvPr id="90" name="Straight Arrow Connector 89"/>
          <p:cNvCxnSpPr>
            <a:cxnSpLocks/>
          </p:cNvCxnSpPr>
          <p:nvPr/>
        </p:nvCxnSpPr>
        <p:spPr>
          <a:xfrm flipV="1">
            <a:off x="3635741" y="2151223"/>
            <a:ext cx="300057" cy="9525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178464" y="1719106"/>
            <a:ext cx="1464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Gateway West (D3)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</a:rPr>
              <a:t>PAC / $901M / 2031</a:t>
            </a:r>
          </a:p>
        </p:txBody>
      </p:sp>
      <p:cxnSp>
        <p:nvCxnSpPr>
          <p:cNvPr id="92" name="Straight Arrow Connector 91"/>
          <p:cNvCxnSpPr>
            <a:cxnSpLocks/>
          </p:cNvCxnSpPr>
          <p:nvPr/>
        </p:nvCxnSpPr>
        <p:spPr>
          <a:xfrm flipH="1">
            <a:off x="5921362" y="2127998"/>
            <a:ext cx="79387" cy="4523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2993670" y="756320"/>
            <a:ext cx="1764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Gateway West (B2H)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</a:rPr>
              <a:t>PAC &amp; IPC / $1.4B / 2026</a:t>
            </a:r>
          </a:p>
        </p:txBody>
      </p:sp>
      <p:cxnSp>
        <p:nvCxnSpPr>
          <p:cNvPr id="94" name="Straight Arrow Connector 93"/>
          <p:cNvCxnSpPr>
            <a:cxnSpLocks/>
          </p:cNvCxnSpPr>
          <p:nvPr/>
        </p:nvCxnSpPr>
        <p:spPr>
          <a:xfrm flipH="1">
            <a:off x="3135088" y="1179833"/>
            <a:ext cx="429972" cy="18393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6045781" y="5178186"/>
            <a:ext cx="2675171" cy="1041951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Arrow Connector 102"/>
          <p:cNvCxnSpPr>
            <a:cxnSpLocks/>
          </p:cNvCxnSpPr>
          <p:nvPr/>
        </p:nvCxnSpPr>
        <p:spPr>
          <a:xfrm flipH="1" flipV="1">
            <a:off x="6447193" y="3566993"/>
            <a:ext cx="323912" cy="13989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6712309" y="3577108"/>
            <a:ext cx="1398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TransWest Express </a:t>
            </a:r>
          </a:p>
          <a:p>
            <a:pPr algn="ctr"/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Anschutz / 2029</a:t>
            </a:r>
          </a:p>
        </p:txBody>
      </p:sp>
      <p:cxnSp>
        <p:nvCxnSpPr>
          <p:cNvPr id="108" name="Straight Connector 107"/>
          <p:cNvCxnSpPr>
            <a:endCxn id="65" idx="7"/>
          </p:cNvCxnSpPr>
          <p:nvPr/>
        </p:nvCxnSpPr>
        <p:spPr>
          <a:xfrm>
            <a:off x="4393583" y="2212962"/>
            <a:ext cx="840056" cy="179689"/>
          </a:xfrm>
          <a:prstGeom prst="line">
            <a:avLst/>
          </a:prstGeom>
          <a:ln w="254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74" idx="5"/>
          </p:cNvCxnSpPr>
          <p:nvPr/>
        </p:nvCxnSpPr>
        <p:spPr>
          <a:xfrm>
            <a:off x="3576704" y="1950057"/>
            <a:ext cx="790518" cy="262905"/>
          </a:xfrm>
          <a:prstGeom prst="line">
            <a:avLst/>
          </a:prstGeom>
          <a:ln w="254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40575" y="1088876"/>
            <a:ext cx="75737" cy="139764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554228" y="2598424"/>
            <a:ext cx="184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Gateway Central (TREX-C)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</a:rPr>
              <a:t>PAC / $938M / 2027</a:t>
            </a:r>
          </a:p>
        </p:txBody>
      </p:sp>
      <p:cxnSp>
        <p:nvCxnSpPr>
          <p:cNvPr id="120" name="Straight Arrow Connector 119"/>
          <p:cNvCxnSpPr>
            <a:cxnSpLocks/>
          </p:cNvCxnSpPr>
          <p:nvPr/>
        </p:nvCxnSpPr>
        <p:spPr>
          <a:xfrm>
            <a:off x="4151163" y="2836460"/>
            <a:ext cx="1050107" cy="4444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507998" y="362161"/>
            <a:ext cx="1910447" cy="10215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Major Transmission Projects in Relation to Cross-Tie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AB9A39A-7592-4B92-85C9-16D208CA92C7}"/>
              </a:ext>
            </a:extLst>
          </p:cNvPr>
          <p:cNvSpPr txBox="1"/>
          <p:nvPr/>
        </p:nvSpPr>
        <p:spPr>
          <a:xfrm>
            <a:off x="1141828" y="4233988"/>
            <a:ext cx="148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Greenlink North</a:t>
            </a:r>
          </a:p>
          <a:p>
            <a:pPr algn="ctr"/>
            <a:r>
              <a:rPr lang="en-US" sz="1200" b="1" dirty="0">
                <a:solidFill>
                  <a:srgbClr val="00B050"/>
                </a:solidFill>
              </a:rPr>
              <a:t>NVE / $839M / 2028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352CD449-5894-4D0B-9AEA-CC8AC30099CF}"/>
              </a:ext>
            </a:extLst>
          </p:cNvPr>
          <p:cNvCxnSpPr>
            <a:cxnSpLocks/>
          </p:cNvCxnSpPr>
          <p:nvPr/>
        </p:nvCxnSpPr>
        <p:spPr>
          <a:xfrm flipV="1">
            <a:off x="2483072" y="3971477"/>
            <a:ext cx="576564" cy="44564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1BFB8829-1A01-4B7E-858B-3069FE9B275C}"/>
              </a:ext>
            </a:extLst>
          </p:cNvPr>
          <p:cNvSpPr txBox="1"/>
          <p:nvPr/>
        </p:nvSpPr>
        <p:spPr>
          <a:xfrm>
            <a:off x="1516917" y="4817755"/>
            <a:ext cx="1402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Greenlink West</a:t>
            </a:r>
          </a:p>
          <a:p>
            <a:pPr algn="ctr"/>
            <a:r>
              <a:rPr lang="en-US" sz="1200" b="1" dirty="0">
                <a:solidFill>
                  <a:srgbClr val="00B050"/>
                </a:solidFill>
              </a:rPr>
              <a:t>NVE / $1.3B / 2027</a:t>
            </a:r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34277D26-C9F7-488E-83C4-A9F48D2B4587}"/>
              </a:ext>
            </a:extLst>
          </p:cNvPr>
          <p:cNvCxnSpPr>
            <a:cxnSpLocks/>
          </p:cNvCxnSpPr>
          <p:nvPr/>
        </p:nvCxnSpPr>
        <p:spPr>
          <a:xfrm flipV="1">
            <a:off x="2765661" y="4727185"/>
            <a:ext cx="418730" cy="19482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383E2697-FCE9-4A23-9795-32658722F5B2}"/>
              </a:ext>
            </a:extLst>
          </p:cNvPr>
          <p:cNvCxnSpPr>
            <a:cxnSpLocks/>
          </p:cNvCxnSpPr>
          <p:nvPr/>
        </p:nvCxnSpPr>
        <p:spPr>
          <a:xfrm flipV="1">
            <a:off x="5121095" y="3297525"/>
            <a:ext cx="47887" cy="65797"/>
          </a:xfrm>
          <a:prstGeom prst="line">
            <a:avLst/>
          </a:prstGeom>
          <a:ln w="254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BF17037E-2EE1-4B99-A157-899F35143049}"/>
              </a:ext>
            </a:extLst>
          </p:cNvPr>
          <p:cNvCxnSpPr>
            <a:cxnSpLocks/>
            <a:endCxn id="66" idx="3"/>
          </p:cNvCxnSpPr>
          <p:nvPr/>
        </p:nvCxnSpPr>
        <p:spPr>
          <a:xfrm flipV="1">
            <a:off x="5174306" y="3277793"/>
            <a:ext cx="97039" cy="23248"/>
          </a:xfrm>
          <a:prstGeom prst="line">
            <a:avLst/>
          </a:prstGeom>
          <a:ln w="254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5058735" y="3869572"/>
            <a:ext cx="52722" cy="527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479970E2-0036-440F-999A-185EBF25ECDD}"/>
              </a:ext>
            </a:extLst>
          </p:cNvPr>
          <p:cNvCxnSpPr>
            <a:cxnSpLocks/>
          </p:cNvCxnSpPr>
          <p:nvPr/>
        </p:nvCxnSpPr>
        <p:spPr>
          <a:xfrm>
            <a:off x="8684279" y="889577"/>
            <a:ext cx="2521" cy="331518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73528233-5B55-4973-A978-110AFAF19EAF}"/>
              </a:ext>
            </a:extLst>
          </p:cNvPr>
          <p:cNvSpPr txBox="1"/>
          <p:nvPr/>
        </p:nvSpPr>
        <p:spPr>
          <a:xfrm>
            <a:off x="3264165" y="4323347"/>
            <a:ext cx="955441" cy="3640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NV Energy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EA3DE89-3AA6-4D02-9F1B-FE6D39B6245A}"/>
              </a:ext>
            </a:extLst>
          </p:cNvPr>
          <p:cNvSpPr txBox="1"/>
          <p:nvPr/>
        </p:nvSpPr>
        <p:spPr>
          <a:xfrm>
            <a:off x="5366320" y="2713991"/>
            <a:ext cx="1196682" cy="3269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PacifiCorp</a:t>
            </a:r>
          </a:p>
        </p:txBody>
      </p:sp>
      <p:pic>
        <p:nvPicPr>
          <p:cNvPr id="152" name="Picture 15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59452A5-60BD-47E3-8EB9-47AEE5F2E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07" y="366541"/>
            <a:ext cx="1202139" cy="52994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0CBE5F8-D01D-4356-B977-83A3CFFE220A}"/>
              </a:ext>
            </a:extLst>
          </p:cNvPr>
          <p:cNvSpPr txBox="1"/>
          <p:nvPr/>
        </p:nvSpPr>
        <p:spPr>
          <a:xfrm>
            <a:off x="5082826" y="6004744"/>
            <a:ext cx="3595660" cy="4976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i="1">
                <a:latin typeface="Arial" panose="020B0604020202020204" pitchFamily="34" charset="0"/>
                <a:cs typeface="Arial" panose="020B0604020202020204" pitchFamily="34" charset="0"/>
              </a:rPr>
              <a:t>*Note – Capital Costs are estimates based on TransCanyon’s current understanding. TransCanyon, PacifiCorp and NV Energy costs are all subject to change. 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23CB285-5A78-4ABD-975E-48D7BC5401E2}"/>
              </a:ext>
            </a:extLst>
          </p:cNvPr>
          <p:cNvSpPr txBox="1"/>
          <p:nvPr/>
        </p:nvSpPr>
        <p:spPr>
          <a:xfrm>
            <a:off x="4774475" y="2071128"/>
            <a:ext cx="532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solidFill>
                  <a:schemeClr val="bg1">
                    <a:lumMod val="50000"/>
                  </a:schemeClr>
                </a:solidFill>
              </a:rPr>
              <a:t>Borah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3A83CD07-05B9-4F2A-B60F-D47BC7570C2C}"/>
              </a:ext>
            </a:extLst>
          </p:cNvPr>
          <p:cNvCxnSpPr>
            <a:cxnSpLocks/>
          </p:cNvCxnSpPr>
          <p:nvPr/>
        </p:nvCxnSpPr>
        <p:spPr>
          <a:xfrm>
            <a:off x="4825872" y="725567"/>
            <a:ext cx="7644" cy="1560111"/>
          </a:xfrm>
          <a:prstGeom prst="line">
            <a:avLst/>
          </a:prstGeom>
          <a:ln w="254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Flowchart: Connector 120">
            <a:extLst>
              <a:ext uri="{FF2B5EF4-FFF2-40B4-BE49-F238E27FC236}">
                <a16:creationId xmlns:a16="http://schemas.microsoft.com/office/drawing/2014/main" id="{11101827-6552-4432-B576-0DAF7FE7222C}"/>
              </a:ext>
            </a:extLst>
          </p:cNvPr>
          <p:cNvSpPr>
            <a:spLocks noChangeAspect="1"/>
          </p:cNvSpPr>
          <p:nvPr/>
        </p:nvSpPr>
        <p:spPr>
          <a:xfrm>
            <a:off x="4800236" y="694348"/>
            <a:ext cx="68580" cy="6858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4F6C555-1371-4782-B83E-87D9ABC0D34F}"/>
              </a:ext>
            </a:extLst>
          </p:cNvPr>
          <p:cNvSpPr txBox="1"/>
          <p:nvPr/>
        </p:nvSpPr>
        <p:spPr>
          <a:xfrm>
            <a:off x="4782400" y="641895"/>
            <a:ext cx="6848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solidFill>
                  <a:schemeClr val="bg1">
                    <a:lumMod val="50000"/>
                  </a:schemeClr>
                </a:solidFill>
              </a:rPr>
              <a:t>Garrison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EB43D87-8AAF-4C9C-B161-D96AC0E9AB10}"/>
              </a:ext>
            </a:extLst>
          </p:cNvPr>
          <p:cNvCxnSpPr>
            <a:cxnSpLocks/>
          </p:cNvCxnSpPr>
          <p:nvPr/>
        </p:nvCxnSpPr>
        <p:spPr>
          <a:xfrm flipH="1">
            <a:off x="4869874" y="466535"/>
            <a:ext cx="166102" cy="226814"/>
          </a:xfrm>
          <a:prstGeom prst="line">
            <a:avLst/>
          </a:prstGeom>
          <a:ln w="254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Flowchart: Connector 126">
            <a:extLst>
              <a:ext uri="{FF2B5EF4-FFF2-40B4-BE49-F238E27FC236}">
                <a16:creationId xmlns:a16="http://schemas.microsoft.com/office/drawing/2014/main" id="{A31E1DCD-3B1F-4996-A6F5-66538A00808F}"/>
              </a:ext>
            </a:extLst>
          </p:cNvPr>
          <p:cNvSpPr>
            <a:spLocks noChangeAspect="1"/>
          </p:cNvSpPr>
          <p:nvPr/>
        </p:nvSpPr>
        <p:spPr>
          <a:xfrm>
            <a:off x="5010340" y="435316"/>
            <a:ext cx="68580" cy="6858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BB4847C-6641-412F-B58F-BAA4B7141D44}"/>
              </a:ext>
            </a:extLst>
          </p:cNvPr>
          <p:cNvSpPr txBox="1"/>
          <p:nvPr/>
        </p:nvSpPr>
        <p:spPr>
          <a:xfrm>
            <a:off x="5040031" y="334595"/>
            <a:ext cx="805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solidFill>
                  <a:schemeClr val="bg1">
                    <a:lumMod val="50000"/>
                  </a:schemeClr>
                </a:solidFill>
              </a:rPr>
              <a:t>Great Falls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164D0B4B-EA46-447D-A9A9-0E025B2F3CC5}"/>
              </a:ext>
            </a:extLst>
          </p:cNvPr>
          <p:cNvSpPr/>
          <p:nvPr/>
        </p:nvSpPr>
        <p:spPr>
          <a:xfrm>
            <a:off x="4805335" y="2294398"/>
            <a:ext cx="52722" cy="527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766BE67-8165-437F-9922-A190732C86E4}"/>
              </a:ext>
            </a:extLst>
          </p:cNvPr>
          <p:cNvSpPr txBox="1"/>
          <p:nvPr/>
        </p:nvSpPr>
        <p:spPr>
          <a:xfrm>
            <a:off x="7472745" y="2179781"/>
            <a:ext cx="11546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Shirley Basin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8E435AFA-3D7C-4B6A-B88B-BFB928290ECC}"/>
              </a:ext>
            </a:extLst>
          </p:cNvPr>
          <p:cNvSpPr/>
          <p:nvPr/>
        </p:nvSpPr>
        <p:spPr>
          <a:xfrm>
            <a:off x="7416495" y="2300116"/>
            <a:ext cx="52722" cy="527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6A91CFD-04FC-45E6-922E-61C8A18980D6}"/>
              </a:ext>
            </a:extLst>
          </p:cNvPr>
          <p:cNvSpPr txBox="1"/>
          <p:nvPr/>
        </p:nvSpPr>
        <p:spPr>
          <a:xfrm>
            <a:off x="7480450" y="1965828"/>
            <a:ext cx="11546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Windstar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F4C01210-578E-41F3-A91A-549042A64F06}"/>
              </a:ext>
            </a:extLst>
          </p:cNvPr>
          <p:cNvSpPr/>
          <p:nvPr/>
        </p:nvSpPr>
        <p:spPr>
          <a:xfrm>
            <a:off x="7469814" y="2079517"/>
            <a:ext cx="52722" cy="527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06">
            <a:extLst>
              <a:ext uri="{FF2B5EF4-FFF2-40B4-BE49-F238E27FC236}">
                <a16:creationId xmlns:a16="http://schemas.microsoft.com/office/drawing/2014/main" id="{3FF3264A-FB30-4F31-92D5-080CB5005A7B}"/>
              </a:ext>
            </a:extLst>
          </p:cNvPr>
          <p:cNvSpPr/>
          <p:nvPr/>
        </p:nvSpPr>
        <p:spPr>
          <a:xfrm rot="11631988">
            <a:off x="6541969" y="3134399"/>
            <a:ext cx="435446" cy="109850"/>
          </a:xfrm>
          <a:custGeom>
            <a:avLst/>
            <a:gdLst>
              <a:gd name="connsiteX0" fmla="*/ 0 w 348069"/>
              <a:gd name="connsiteY0" fmla="*/ 0 h 107352"/>
              <a:gd name="connsiteX1" fmla="*/ 328613 w 348069"/>
              <a:gd name="connsiteY1" fmla="*/ 107156 h 107352"/>
              <a:gd name="connsiteX2" fmla="*/ 311944 w 348069"/>
              <a:gd name="connsiteY2" fmla="*/ 28575 h 107352"/>
              <a:gd name="connsiteX3" fmla="*/ 311944 w 348069"/>
              <a:gd name="connsiteY3" fmla="*/ 28575 h 10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69" h="107352">
                <a:moveTo>
                  <a:pt x="0" y="0"/>
                </a:moveTo>
                <a:cubicBezTo>
                  <a:pt x="138311" y="51197"/>
                  <a:pt x="276622" y="102394"/>
                  <a:pt x="328613" y="107156"/>
                </a:cubicBezTo>
                <a:cubicBezTo>
                  <a:pt x="380604" y="111918"/>
                  <a:pt x="311944" y="28575"/>
                  <a:pt x="311944" y="28575"/>
                </a:cubicBezTo>
                <a:lnTo>
                  <a:pt x="311944" y="28575"/>
                </a:lnTo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3D359E86-89B4-4594-B881-B29844C62733}"/>
              </a:ext>
            </a:extLst>
          </p:cNvPr>
          <p:cNvCxnSpPr>
            <a:cxnSpLocks/>
          </p:cNvCxnSpPr>
          <p:nvPr/>
        </p:nvCxnSpPr>
        <p:spPr>
          <a:xfrm>
            <a:off x="6577603" y="3165071"/>
            <a:ext cx="42305" cy="7485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B1C946A7-82AC-4785-990F-1010F804D648}"/>
              </a:ext>
            </a:extLst>
          </p:cNvPr>
          <p:cNvSpPr txBox="1"/>
          <p:nvPr/>
        </p:nvSpPr>
        <p:spPr>
          <a:xfrm>
            <a:off x="5297729" y="3113657"/>
            <a:ext cx="7071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Terminal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59E1B64-FB9B-4EBC-9D7E-79E9D817BF2C}"/>
              </a:ext>
            </a:extLst>
          </p:cNvPr>
          <p:cNvSpPr txBox="1"/>
          <p:nvPr/>
        </p:nvSpPr>
        <p:spPr>
          <a:xfrm>
            <a:off x="5287954" y="3262544"/>
            <a:ext cx="6613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Oquirrh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D9C723C-E0B3-40BA-8AE0-F3493C85C55C}"/>
              </a:ext>
            </a:extLst>
          </p:cNvPr>
          <p:cNvSpPr txBox="1"/>
          <p:nvPr/>
        </p:nvSpPr>
        <p:spPr>
          <a:xfrm>
            <a:off x="4542952" y="3256993"/>
            <a:ext cx="593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Limber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CEECDD6-DF08-4394-B919-FDF6A81C7869}"/>
              </a:ext>
            </a:extLst>
          </p:cNvPr>
          <p:cNvSpPr txBox="1"/>
          <p:nvPr/>
        </p:nvSpPr>
        <p:spPr>
          <a:xfrm>
            <a:off x="6653130" y="1525264"/>
            <a:ext cx="195457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Aeolus – Anticline #2 (D2.2)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</a:rPr>
              <a:t>PAC / $582M / 2031</a:t>
            </a:r>
          </a:p>
        </p:txBody>
      </p: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935371FC-0FA2-4867-962B-64B6432FB11E}"/>
              </a:ext>
            </a:extLst>
          </p:cNvPr>
          <p:cNvCxnSpPr>
            <a:cxnSpLocks/>
          </p:cNvCxnSpPr>
          <p:nvPr/>
        </p:nvCxnSpPr>
        <p:spPr>
          <a:xfrm flipH="1">
            <a:off x="6957908" y="1950057"/>
            <a:ext cx="387723" cy="59346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10ACC035-9EFC-481F-A8F9-623E819E5C7B}"/>
              </a:ext>
            </a:extLst>
          </p:cNvPr>
          <p:cNvSpPr txBox="1"/>
          <p:nvPr/>
        </p:nvSpPr>
        <p:spPr>
          <a:xfrm>
            <a:off x="5304406" y="3523798"/>
            <a:ext cx="5831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Clover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1142CFD-9700-40DA-94D4-D99C56E696C1}"/>
              </a:ext>
            </a:extLst>
          </p:cNvPr>
          <p:cNvSpPr txBox="1"/>
          <p:nvPr/>
        </p:nvSpPr>
        <p:spPr>
          <a:xfrm>
            <a:off x="5039859" y="3857625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solidFill>
                  <a:schemeClr val="bg1">
                    <a:lumMod val="50000"/>
                  </a:schemeClr>
                </a:solidFill>
              </a:rPr>
              <a:t>IPP</a:t>
            </a: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79C2528E-A685-43ED-9B83-1112316C0030}"/>
              </a:ext>
            </a:extLst>
          </p:cNvPr>
          <p:cNvCxnSpPr>
            <a:cxnSpLocks/>
            <a:stCxn id="163" idx="5"/>
          </p:cNvCxnSpPr>
          <p:nvPr/>
        </p:nvCxnSpPr>
        <p:spPr>
          <a:xfrm flipH="1">
            <a:off x="5104451" y="3651707"/>
            <a:ext cx="222479" cy="22488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D8F28B07-E303-40B0-B146-6A24A30329DD}"/>
              </a:ext>
            </a:extLst>
          </p:cNvPr>
          <p:cNvCxnSpPr>
            <a:cxnSpLocks/>
            <a:stCxn id="163" idx="4"/>
          </p:cNvCxnSpPr>
          <p:nvPr/>
        </p:nvCxnSpPr>
        <p:spPr>
          <a:xfrm flipH="1">
            <a:off x="5158459" y="3659428"/>
            <a:ext cx="149831" cy="64495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A22F2DF6-76D4-4F36-91CF-CC9B5E7ADCD9}"/>
              </a:ext>
            </a:extLst>
          </p:cNvPr>
          <p:cNvCxnSpPr>
            <a:cxnSpLocks/>
          </p:cNvCxnSpPr>
          <p:nvPr/>
        </p:nvCxnSpPr>
        <p:spPr>
          <a:xfrm flipV="1">
            <a:off x="5104450" y="3712873"/>
            <a:ext cx="64507" cy="15887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09B98E83-85E5-4C0B-9499-3A18E42B88EE}"/>
              </a:ext>
            </a:extLst>
          </p:cNvPr>
          <p:cNvSpPr/>
          <p:nvPr/>
        </p:nvSpPr>
        <p:spPr>
          <a:xfrm>
            <a:off x="5061186" y="3854797"/>
            <a:ext cx="52722" cy="527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51067537-8A3C-408D-BD7C-926958D67B2B}"/>
              </a:ext>
            </a:extLst>
          </p:cNvPr>
          <p:cNvSpPr/>
          <p:nvPr/>
        </p:nvSpPr>
        <p:spPr>
          <a:xfrm>
            <a:off x="5281929" y="3606706"/>
            <a:ext cx="52722" cy="527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3700A207-747D-43BD-80C4-C518FB9172B2}"/>
              </a:ext>
            </a:extLst>
          </p:cNvPr>
          <p:cNvSpPr txBox="1"/>
          <p:nvPr/>
        </p:nvSpPr>
        <p:spPr>
          <a:xfrm>
            <a:off x="4788699" y="3477697"/>
            <a:ext cx="5285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chemeClr val="bg1">
                    <a:lumMod val="50000"/>
                  </a:schemeClr>
                </a:solidFill>
              </a:rPr>
              <a:t>Mona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B56468-2FF9-42CA-A4A2-5D027C18FFA3}"/>
              </a:ext>
            </a:extLst>
          </p:cNvPr>
          <p:cNvGrpSpPr/>
          <p:nvPr/>
        </p:nvGrpSpPr>
        <p:grpSpPr>
          <a:xfrm>
            <a:off x="4355223" y="3715039"/>
            <a:ext cx="1003039" cy="216951"/>
            <a:chOff x="4355223" y="3715039"/>
            <a:chExt cx="1003039" cy="216951"/>
          </a:xfrm>
        </p:grpSpPr>
        <p:cxnSp>
          <p:nvCxnSpPr>
            <p:cNvPr id="40" name="Straight Connector 39"/>
            <p:cNvCxnSpPr>
              <a:cxnSpLocks/>
            </p:cNvCxnSpPr>
            <p:nvPr/>
          </p:nvCxnSpPr>
          <p:spPr>
            <a:xfrm>
              <a:off x="5101230" y="3805406"/>
              <a:ext cx="200871" cy="7951"/>
            </a:xfrm>
            <a:prstGeom prst="line">
              <a:avLst/>
            </a:prstGeom>
            <a:ln w="254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cxnSpLocks/>
            </p:cNvCxnSpPr>
            <p:nvPr/>
          </p:nvCxnSpPr>
          <p:spPr>
            <a:xfrm flipV="1">
              <a:off x="5288686" y="3715039"/>
              <a:ext cx="69576" cy="100976"/>
            </a:xfrm>
            <a:prstGeom prst="line">
              <a:avLst/>
            </a:prstGeom>
            <a:ln w="254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cxnSpLocks/>
            </p:cNvCxnSpPr>
            <p:nvPr/>
          </p:nvCxnSpPr>
          <p:spPr>
            <a:xfrm flipV="1">
              <a:off x="4355223" y="3806778"/>
              <a:ext cx="730014" cy="125212"/>
            </a:xfrm>
            <a:prstGeom prst="line">
              <a:avLst/>
            </a:prstGeom>
            <a:ln w="254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Oval 164">
            <a:extLst>
              <a:ext uri="{FF2B5EF4-FFF2-40B4-BE49-F238E27FC236}">
                <a16:creationId xmlns:a16="http://schemas.microsoft.com/office/drawing/2014/main" id="{E783509A-D52D-45CC-A8D1-9F451CE569CD}"/>
              </a:ext>
            </a:extLst>
          </p:cNvPr>
          <p:cNvSpPr/>
          <p:nvPr/>
        </p:nvSpPr>
        <p:spPr>
          <a:xfrm>
            <a:off x="5326279" y="3699306"/>
            <a:ext cx="52722" cy="527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3A53AC0-74BB-4B53-BB00-815F8326C2A1}"/>
              </a:ext>
            </a:extLst>
          </p:cNvPr>
          <p:cNvGrpSpPr/>
          <p:nvPr/>
        </p:nvGrpSpPr>
        <p:grpSpPr>
          <a:xfrm>
            <a:off x="4075344" y="3965186"/>
            <a:ext cx="252168" cy="1470872"/>
            <a:chOff x="4075344" y="3965186"/>
            <a:chExt cx="252168" cy="1470872"/>
          </a:xfrm>
        </p:grpSpPr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2D7E2AC7-CD95-4C40-8033-289EDD944A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76875" y="4009381"/>
              <a:ext cx="180108" cy="1371600"/>
            </a:xfrm>
            <a:prstGeom prst="line">
              <a:avLst/>
            </a:prstGeom>
            <a:ln w="254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2E5E08D-1FDE-4BE9-9B3A-45CEE4E8A7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0935" y="3965186"/>
              <a:ext cx="66577" cy="51506"/>
            </a:xfrm>
            <a:prstGeom prst="line">
              <a:avLst/>
            </a:prstGeom>
            <a:ln w="254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3454A905-55EC-4FD7-99FA-EC6123E3EC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75344" y="5379799"/>
              <a:ext cx="53420" cy="56259"/>
            </a:xfrm>
            <a:prstGeom prst="line">
              <a:avLst/>
            </a:prstGeom>
            <a:ln w="254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6" name="TextBox 165">
            <a:extLst>
              <a:ext uri="{FF2B5EF4-FFF2-40B4-BE49-F238E27FC236}">
                <a16:creationId xmlns:a16="http://schemas.microsoft.com/office/drawing/2014/main" id="{C013840F-96EC-4004-AEBF-B9F773C131E6}"/>
              </a:ext>
            </a:extLst>
          </p:cNvPr>
          <p:cNvSpPr txBox="1"/>
          <p:nvPr/>
        </p:nvSpPr>
        <p:spPr>
          <a:xfrm>
            <a:off x="2628869" y="4085988"/>
            <a:ext cx="1419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ON Line #2 TBD</a:t>
            </a:r>
          </a:p>
        </p:txBody>
      </p: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8EDA108A-CBFB-4273-96C8-6061695A39C0}"/>
              </a:ext>
            </a:extLst>
          </p:cNvPr>
          <p:cNvCxnSpPr>
            <a:cxnSpLocks/>
          </p:cNvCxnSpPr>
          <p:nvPr/>
        </p:nvCxnSpPr>
        <p:spPr>
          <a:xfrm>
            <a:off x="3889975" y="4234525"/>
            <a:ext cx="332210" cy="11325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A12E15E-F321-2C89-6BED-1943882E4AE4}"/>
              </a:ext>
            </a:extLst>
          </p:cNvPr>
          <p:cNvCxnSpPr>
            <a:cxnSpLocks/>
          </p:cNvCxnSpPr>
          <p:nvPr/>
        </p:nvCxnSpPr>
        <p:spPr>
          <a:xfrm>
            <a:off x="3635741" y="2253535"/>
            <a:ext cx="958878" cy="408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6D03B8E-5E50-BDAF-E601-9C6975313AA7}"/>
              </a:ext>
            </a:extLst>
          </p:cNvPr>
          <p:cNvCxnSpPr>
            <a:cxnSpLocks/>
          </p:cNvCxnSpPr>
          <p:nvPr/>
        </p:nvCxnSpPr>
        <p:spPr>
          <a:xfrm>
            <a:off x="3667979" y="2261322"/>
            <a:ext cx="1114421" cy="14011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571F9B5E-1BA7-BAC5-BF98-EB5032C73260}"/>
              </a:ext>
            </a:extLst>
          </p:cNvPr>
          <p:cNvCxnSpPr>
            <a:cxnSpLocks/>
          </p:cNvCxnSpPr>
          <p:nvPr/>
        </p:nvCxnSpPr>
        <p:spPr>
          <a:xfrm flipV="1">
            <a:off x="6502032" y="2467654"/>
            <a:ext cx="843599" cy="211039"/>
          </a:xfrm>
          <a:prstGeom prst="line">
            <a:avLst/>
          </a:prstGeom>
          <a:ln w="254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EA8EBA36-B3E4-2F24-C6CC-E961492434BC}"/>
              </a:ext>
            </a:extLst>
          </p:cNvPr>
          <p:cNvCxnSpPr>
            <a:cxnSpLocks/>
          </p:cNvCxnSpPr>
          <p:nvPr/>
        </p:nvCxnSpPr>
        <p:spPr>
          <a:xfrm flipV="1">
            <a:off x="7447538" y="2145123"/>
            <a:ext cx="36427" cy="138163"/>
          </a:xfrm>
          <a:prstGeom prst="line">
            <a:avLst/>
          </a:prstGeom>
          <a:ln w="254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F814033E-67E9-8C3A-66F5-C268D6F3686C}"/>
              </a:ext>
            </a:extLst>
          </p:cNvPr>
          <p:cNvCxnSpPr>
            <a:cxnSpLocks/>
          </p:cNvCxnSpPr>
          <p:nvPr/>
        </p:nvCxnSpPr>
        <p:spPr>
          <a:xfrm flipV="1">
            <a:off x="7383894" y="2359262"/>
            <a:ext cx="39519" cy="122237"/>
          </a:xfrm>
          <a:prstGeom prst="line">
            <a:avLst/>
          </a:prstGeom>
          <a:ln w="254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119206"/>
      </p:ext>
    </p:extLst>
  </p:cSld>
  <p:clrMapOvr>
    <a:masterClrMapping/>
  </p:clrMapOvr>
</p:sld>
</file>

<file path=ppt/theme/theme1.xml><?xml version="1.0" encoding="utf-8"?>
<a:theme xmlns:a="http://schemas.openxmlformats.org/drawingml/2006/main" name="TransCanyon Template">
  <a:themeElements>
    <a:clrScheme name="TransCanyon Template">
      <a:dk1>
        <a:sysClr val="windowText" lastClr="000000"/>
      </a:dk1>
      <a:lt1>
        <a:sysClr val="window" lastClr="FFFFFF"/>
      </a:lt1>
      <a:dk2>
        <a:srgbClr val="266782"/>
      </a:dk2>
      <a:lt2>
        <a:srgbClr val="818387"/>
      </a:lt2>
      <a:accent1>
        <a:srgbClr val="266782"/>
      </a:accent1>
      <a:accent2>
        <a:srgbClr val="60AFD0"/>
      </a:accent2>
      <a:accent3>
        <a:srgbClr val="95CAE0"/>
      </a:accent3>
      <a:accent4>
        <a:srgbClr val="CAE4EF"/>
      </a:accent4>
      <a:accent5>
        <a:srgbClr val="717073"/>
      </a:accent5>
      <a:accent6>
        <a:srgbClr val="A9A8AB"/>
      </a:accent6>
      <a:hlink>
        <a:srgbClr val="0070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19050">
          <a:solidFill>
            <a:srgbClr val="266782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sz="1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66abac-83a8-4f88-8a92-abdf90fb9602">
      <Terms xmlns="http://schemas.microsoft.com/office/infopath/2007/PartnerControls"/>
    </lcf76f155ced4ddcb4097134ff3c332f>
    <TaxCatchAll xmlns="75626177-d501-4b82-a287-9a089781124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9F671B76ACE6479B485D8738AF082D" ma:contentTypeVersion="15" ma:contentTypeDescription="Create a new document." ma:contentTypeScope="" ma:versionID="35b90518e0790cec4b800232d32409b4">
  <xsd:schema xmlns:xsd="http://www.w3.org/2001/XMLSchema" xmlns:xs="http://www.w3.org/2001/XMLSchema" xmlns:p="http://schemas.microsoft.com/office/2006/metadata/properties" xmlns:ns2="d166abac-83a8-4f88-8a92-abdf90fb9602" xmlns:ns3="75626177-d501-4b82-a287-9a0897811247" targetNamespace="http://schemas.microsoft.com/office/2006/metadata/properties" ma:root="true" ma:fieldsID="0922e0491cdcbfec5df706fa1ba048a5" ns2:_="" ns3:_="">
    <xsd:import namespace="d166abac-83a8-4f88-8a92-abdf90fb9602"/>
    <xsd:import namespace="75626177-d501-4b82-a287-9a08978112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66abac-83a8-4f88-8a92-abdf90fb96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199476f-0c45-4900-abdd-50c44ed98f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26177-d501-4b82-a287-9a089781124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fc2a21a-44a2-4000-98f2-8f8fef291913}" ma:internalName="TaxCatchAll" ma:showField="CatchAllData" ma:web="75626177-d501-4b82-a287-9a08978112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596176-9D20-4291-97A3-B38BAEDA84C5}">
  <ds:schemaRefs>
    <ds:schemaRef ds:uri="75626177-d501-4b82-a287-9a0897811247"/>
    <ds:schemaRef ds:uri="d166abac-83a8-4f88-8a92-abdf90fb960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94BE16A-DF4D-42E2-80DA-879A8378C8A4}">
  <ds:schemaRefs>
    <ds:schemaRef ds:uri="75626177-d501-4b82-a287-9a0897811247"/>
    <ds:schemaRef ds:uri="d166abac-83a8-4f88-8a92-abdf90fb960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FF7A9B8-98BB-4255-91B7-F34B5D3B30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Cross-Tie Business Cases</Template>
  <TotalTime>323</TotalTime>
  <Words>198</Words>
  <Application>Microsoft Office PowerPoint</Application>
  <PresentationFormat>On-screen Show (4:3)</PresentationFormat>
  <Paragraphs>61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TransCanyon Template</vt:lpstr>
      <vt:lpstr>PowerPoint Presentation</vt:lpstr>
    </vt:vector>
  </TitlesOfParts>
  <Company>Pinnacle West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Cross-Tie Business Cases</dc:title>
  <dc:creator>Stuhan, Richard - Bright Canyon Energy</dc:creator>
  <cp:lastModifiedBy>Yensen, Roger (PacifiCorp)</cp:lastModifiedBy>
  <cp:revision>7</cp:revision>
  <dcterms:created xsi:type="dcterms:W3CDTF">2020-09-15T23:40:06Z</dcterms:created>
  <dcterms:modified xsi:type="dcterms:W3CDTF">2024-03-07T21:39:53Z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0x010100D09F671B76ACE6479B485D8738AF082D</vt:lpwstr>
  </property>
  <property fmtid="{D5CDD505-2E9C-101B-9397-08002B2CF9AE}" pid="3" name="MediaServiceImageTags">
    <vt:lpwstr/>
  </property>
  <property fmtid="{D5CDD505-2E9C-101B-9397-08002B2CF9AE}" pid="4" name="MSIP_Label_e6746b5e-3606-4428-bd13-8763a5a74843_Enabled">
    <vt:lpwstr>true</vt:lpwstr>
  </property>
  <property fmtid="{D5CDD505-2E9C-101B-9397-08002B2CF9AE}" pid="5" name="MSIP_Label_e6746b5e-3606-4428-bd13-8763a5a74843_SetDate">
    <vt:lpwstr>2023-11-12T22:58:36Z</vt:lpwstr>
  </property>
  <property fmtid="{D5CDD505-2E9C-101B-9397-08002B2CF9AE}" pid="6" name="MSIP_Label_e6746b5e-3606-4428-bd13-8763a5a74843_Method">
    <vt:lpwstr>Privileged</vt:lpwstr>
  </property>
  <property fmtid="{D5CDD505-2E9C-101B-9397-08002B2CF9AE}" pid="7" name="MSIP_Label_e6746b5e-3606-4428-bd13-8763a5a74843_Name">
    <vt:lpwstr>e6746b5e-3606-4428-bd13-8763a5a74843</vt:lpwstr>
  </property>
  <property fmtid="{D5CDD505-2E9C-101B-9397-08002B2CF9AE}" pid="8" name="MSIP_Label_e6746b5e-3606-4428-bd13-8763a5a74843_SiteId">
    <vt:lpwstr>842bd572-4cb5-46e6-bb61-467a52c991c5</vt:lpwstr>
  </property>
  <property fmtid="{D5CDD505-2E9C-101B-9397-08002B2CF9AE}" pid="9" name="MSIP_Label_e6746b5e-3606-4428-bd13-8763a5a74843_ActionId">
    <vt:lpwstr>5271aef8-3e6d-4c00-975f-04a382e63c0a</vt:lpwstr>
  </property>
  <property fmtid="{D5CDD505-2E9C-101B-9397-08002B2CF9AE}" pid="10" name="MSIP_Label_e6746b5e-3606-4428-bd13-8763a5a74843_ContentBits">
    <vt:lpwstr>0</vt:lpwstr>
  </property>
</Properties>
</file>